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4.xml" ContentType="application/vnd.openxmlformats-officedocument.presentationml.notesSlide+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7" r:id="rId3"/>
    <p:sldId id="598" r:id="rId4"/>
    <p:sldId id="599" r:id="rId5"/>
    <p:sldId id="597" r:id="rId6"/>
    <p:sldId id="509" r:id="rId7"/>
    <p:sldId id="510" r:id="rId8"/>
    <p:sldId id="512" r:id="rId9"/>
    <p:sldId id="513" r:id="rId10"/>
    <p:sldId id="514" r:id="rId11"/>
    <p:sldId id="515" r:id="rId12"/>
    <p:sldId id="522" r:id="rId13"/>
    <p:sldId id="523" r:id="rId14"/>
    <p:sldId id="524" r:id="rId15"/>
    <p:sldId id="516" r:id="rId16"/>
    <p:sldId id="517" r:id="rId17"/>
    <p:sldId id="518" r:id="rId18"/>
    <p:sldId id="519" r:id="rId19"/>
    <p:sldId id="520" r:id="rId20"/>
    <p:sldId id="521" r:id="rId21"/>
    <p:sldId id="497" r:id="rId22"/>
    <p:sldId id="525" r:id="rId23"/>
    <p:sldId id="526" r:id="rId24"/>
    <p:sldId id="531" r:id="rId25"/>
    <p:sldId id="529" r:id="rId26"/>
    <p:sldId id="532" r:id="rId27"/>
    <p:sldId id="533" r:id="rId28"/>
    <p:sldId id="535" r:id="rId29"/>
    <p:sldId id="534" r:id="rId30"/>
    <p:sldId id="536" r:id="rId31"/>
    <p:sldId id="537" r:id="rId32"/>
    <p:sldId id="569" r:id="rId33"/>
    <p:sldId id="538" r:id="rId34"/>
    <p:sldId id="539" r:id="rId35"/>
    <p:sldId id="589" r:id="rId36"/>
    <p:sldId id="590" r:id="rId37"/>
    <p:sldId id="498" r:id="rId38"/>
    <p:sldId id="582" r:id="rId39"/>
    <p:sldId id="583" r:id="rId40"/>
    <p:sldId id="585" r:id="rId41"/>
    <p:sldId id="591" r:id="rId42"/>
    <p:sldId id="500" r:id="rId43"/>
    <p:sldId id="501" r:id="rId44"/>
    <p:sldId id="584" r:id="rId45"/>
    <p:sldId id="502" r:id="rId46"/>
    <p:sldId id="503" r:id="rId47"/>
    <p:sldId id="595" r:id="rId48"/>
    <p:sldId id="504" r:id="rId49"/>
    <p:sldId id="505" r:id="rId50"/>
    <p:sldId id="596" r:id="rId51"/>
    <p:sldId id="506" r:id="rId52"/>
    <p:sldId id="507" r:id="rId53"/>
    <p:sldId id="540" r:id="rId54"/>
    <p:sldId id="543" r:id="rId55"/>
    <p:sldId id="592" r:id="rId56"/>
    <p:sldId id="593" r:id="rId57"/>
    <p:sldId id="602" r:id="rId58"/>
    <p:sldId id="601" r:id="rId59"/>
    <p:sldId id="603" r:id="rId60"/>
    <p:sldId id="604" r:id="rId61"/>
    <p:sldId id="605" r:id="rId62"/>
    <p:sldId id="542" r:id="rId63"/>
    <p:sldId id="606" r:id="rId64"/>
    <p:sldId id="608" r:id="rId65"/>
    <p:sldId id="609" r:id="rId66"/>
    <p:sldId id="610" r:id="rId67"/>
    <p:sldId id="611" r:id="rId68"/>
    <p:sldId id="612" r:id="rId69"/>
    <p:sldId id="548" r:id="rId70"/>
    <p:sldId id="549" r:id="rId71"/>
    <p:sldId id="551" r:id="rId72"/>
    <p:sldId id="554" r:id="rId73"/>
    <p:sldId id="556" r:id="rId74"/>
    <p:sldId id="581" r:id="rId75"/>
    <p:sldId id="557" r:id="rId76"/>
    <p:sldId id="558" r:id="rId77"/>
    <p:sldId id="555" r:id="rId78"/>
    <p:sldId id="577" r:id="rId79"/>
    <p:sldId id="579" r:id="rId80"/>
    <p:sldId id="559" r:id="rId81"/>
    <p:sldId id="58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98"/>
            <p14:sldId id="599"/>
            <p14:sldId id="59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589"/>
            <p14:sldId id="590"/>
            <p14:sldId id="498"/>
            <p14:sldId id="582"/>
            <p14:sldId id="583"/>
            <p14:sldId id="585"/>
            <p14:sldId id="591"/>
            <p14:sldId id="500"/>
            <p14:sldId id="501"/>
            <p14:sldId id="584"/>
            <p14:sldId id="502"/>
            <p14:sldId id="503"/>
            <p14:sldId id="595"/>
            <p14:sldId id="504"/>
            <p14:sldId id="505"/>
            <p14:sldId id="596"/>
            <p14:sldId id="506"/>
            <p14:sldId id="507"/>
            <p14:sldId id="540"/>
            <p14:sldId id="543"/>
            <p14:sldId id="592"/>
            <p14:sldId id="593"/>
            <p14:sldId id="602"/>
            <p14:sldId id="601"/>
            <p14:sldId id="603"/>
            <p14:sldId id="604"/>
            <p14:sldId id="605"/>
            <p14:sldId id="542"/>
            <p14:sldId id="606"/>
            <p14:sldId id="608"/>
            <p14:sldId id="609"/>
            <p14:sldId id="610"/>
            <p14:sldId id="611"/>
            <p14:sldId id="612"/>
            <p14:sldId id="548"/>
            <p14:sldId id="549"/>
            <p14:sldId id="551"/>
            <p14:sldId id="554"/>
            <p14:sldId id="556"/>
            <p14:sldId id="581"/>
            <p14:sldId id="557"/>
            <p14:sldId id="558"/>
            <p14:sldId id="555"/>
            <p14:sldId id="577"/>
            <p14:sldId id="579"/>
            <p14:sldId id="559"/>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48"/>
    <p:restoredTop sz="73368"/>
  </p:normalViewPr>
  <p:slideViewPr>
    <p:cSldViewPr snapToGrid="0" snapToObjects="1">
      <p:cViewPr>
        <p:scale>
          <a:sx n="51" d="100"/>
          <a:sy n="51" d="100"/>
        </p:scale>
        <p:origin x="68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eff/Documents/Github/mccourt2018-hwmk/1/grading/homework-gra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Users/jeff/Documents/Github/mccourt2018-hwmk/1/grading/homework-grade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jeff/Documents/Github/mccourt2018-hwmk/2/scored_hmwk_final_spring2018.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Sheet1!$D$1</c:f>
              <c:strCache>
                <c:ptCount val="1"/>
                <c:pt idx="0">
                  <c:v>Count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Avenir" panose="02000503020000020003"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Sheet1!$C$2:$C$14</c:f>
              <c:strCache>
                <c:ptCount val="13"/>
                <c:pt idx="0">
                  <c:v>0 &lt; t &lt; 30</c:v>
                </c:pt>
                <c:pt idx="1">
                  <c:v>30 &lt; t &lt; 60</c:v>
                </c:pt>
                <c:pt idx="2">
                  <c:v>60 &lt; t &lt; 120</c:v>
                </c:pt>
                <c:pt idx="3">
                  <c:v>120 &lt; t &lt; 180</c:v>
                </c:pt>
                <c:pt idx="4">
                  <c:v>180 &lt; t &lt; 240</c:v>
                </c:pt>
                <c:pt idx="5">
                  <c:v>240 &lt; t &lt; 300</c:v>
                </c:pt>
                <c:pt idx="6">
                  <c:v>300 &lt; t &lt; 360</c:v>
                </c:pt>
                <c:pt idx="7">
                  <c:v>360 &lt; t &lt; 420</c:v>
                </c:pt>
                <c:pt idx="8">
                  <c:v>420 &lt; t &lt; 480</c:v>
                </c:pt>
                <c:pt idx="9">
                  <c:v>480 &lt; t &lt; 540</c:v>
                </c:pt>
                <c:pt idx="10">
                  <c:v>540 &lt; t &lt; 600</c:v>
                </c:pt>
                <c:pt idx="11">
                  <c:v>600 &lt; t &lt; 660</c:v>
                </c:pt>
                <c:pt idx="12">
                  <c:v>660 &lt; t &lt; 720</c:v>
                </c:pt>
              </c:strCache>
            </c:strRef>
          </c:cat>
          <c:val>
            <c:numRef>
              <c:f>Sheet1!$D$2:$D$14</c:f>
              <c:numCache>
                <c:formatCode>General</c:formatCode>
                <c:ptCount val="13"/>
                <c:pt idx="0">
                  <c:v>7</c:v>
                </c:pt>
                <c:pt idx="1">
                  <c:v>7</c:v>
                </c:pt>
                <c:pt idx="2">
                  <c:v>1</c:v>
                </c:pt>
                <c:pt idx="3">
                  <c:v>0</c:v>
                </c:pt>
                <c:pt idx="4">
                  <c:v>0</c:v>
                </c:pt>
                <c:pt idx="5">
                  <c:v>1</c:v>
                </c:pt>
                <c:pt idx="6">
                  <c:v>5</c:v>
                </c:pt>
                <c:pt idx="7">
                  <c:v>1</c:v>
                </c:pt>
                <c:pt idx="8">
                  <c:v>0</c:v>
                </c:pt>
                <c:pt idx="9">
                  <c:v>2</c:v>
                </c:pt>
                <c:pt idx="10">
                  <c:v>0</c:v>
                </c:pt>
                <c:pt idx="11">
                  <c:v>0</c:v>
                </c:pt>
                <c:pt idx="12">
                  <c:v>0</c:v>
                </c:pt>
              </c:numCache>
            </c:numRef>
          </c:val>
          <c:extLst>
            <c:ext xmlns:c16="http://schemas.microsoft.com/office/drawing/2014/chart" uri="{C3380CC4-5D6E-409C-BE32-E72D297353CC}">
              <c16:uniqueId val="{00000000-BC07-7643-8455-B572628524DB}"/>
            </c:ext>
          </c:extLst>
        </c:ser>
        <c:dLbls>
          <c:showLegendKey val="0"/>
          <c:showVal val="0"/>
          <c:showCatName val="0"/>
          <c:showSerName val="0"/>
          <c:showPercent val="0"/>
          <c:showBubbleSize val="0"/>
        </c:dLbls>
        <c:gapWidth val="40"/>
        <c:axId val="1570100255"/>
        <c:axId val="1570349535"/>
      </c:barChart>
      <c:catAx>
        <c:axId val="15701002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venir" panose="02000503020000020003" pitchFamily="2" charset="0"/>
                <a:ea typeface="+mn-ea"/>
                <a:cs typeface="+mn-cs"/>
              </a:defRPr>
            </a:pPr>
            <a:endParaRPr lang="en-US"/>
          </a:p>
        </c:txPr>
        <c:crossAx val="1570349535"/>
        <c:crosses val="autoZero"/>
        <c:auto val="1"/>
        <c:lblAlgn val="ctr"/>
        <c:lblOffset val="100"/>
        <c:noMultiLvlLbl val="0"/>
      </c:catAx>
      <c:valAx>
        <c:axId val="1570349535"/>
        <c:scaling>
          <c:orientation val="minMax"/>
        </c:scaling>
        <c:delete val="1"/>
        <c:axPos val="t"/>
        <c:numFmt formatCode="General" sourceLinked="1"/>
        <c:majorTickMark val="none"/>
        <c:minorTickMark val="none"/>
        <c:tickLblPos val="nextTo"/>
        <c:crossAx val="1570100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venir" panose="02000503020000020003"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Sheet1!$D$1</c:f>
              <c:strCache>
                <c:ptCount val="1"/>
                <c:pt idx="0">
                  <c:v>Count</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Sheet1!$C$18:$C$21</c:f>
              <c:strCache>
                <c:ptCount val="4"/>
                <c:pt idx="0">
                  <c:v>0 to 5</c:v>
                </c:pt>
                <c:pt idx="1">
                  <c:v>6 to 7</c:v>
                </c:pt>
                <c:pt idx="2">
                  <c:v>8 to 9</c:v>
                </c:pt>
                <c:pt idx="3">
                  <c:v>10</c:v>
                </c:pt>
              </c:strCache>
            </c:strRef>
          </c:cat>
          <c:val>
            <c:numRef>
              <c:f>Sheet1!$D$18:$D$21</c:f>
              <c:numCache>
                <c:formatCode>General</c:formatCode>
                <c:ptCount val="4"/>
                <c:pt idx="0">
                  <c:v>2</c:v>
                </c:pt>
                <c:pt idx="1">
                  <c:v>1</c:v>
                </c:pt>
                <c:pt idx="2">
                  <c:v>3</c:v>
                </c:pt>
                <c:pt idx="3">
                  <c:v>18</c:v>
                </c:pt>
              </c:numCache>
            </c:numRef>
          </c:val>
          <c:extLst>
            <c:ext xmlns:c16="http://schemas.microsoft.com/office/drawing/2014/chart" uri="{C3380CC4-5D6E-409C-BE32-E72D297353CC}">
              <c16:uniqueId val="{00000000-3865-0A40-8F3C-737CC592D566}"/>
            </c:ext>
          </c:extLst>
        </c:ser>
        <c:dLbls>
          <c:showLegendKey val="0"/>
          <c:showVal val="0"/>
          <c:showCatName val="0"/>
          <c:showSerName val="0"/>
          <c:showPercent val="0"/>
          <c:showBubbleSize val="0"/>
        </c:dLbls>
        <c:gapWidth val="40"/>
        <c:axId val="1570100255"/>
        <c:axId val="1570349535"/>
      </c:barChart>
      <c:catAx>
        <c:axId val="15701002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570349535"/>
        <c:crosses val="autoZero"/>
        <c:auto val="1"/>
        <c:lblAlgn val="ctr"/>
        <c:lblOffset val="100"/>
        <c:noMultiLvlLbl val="0"/>
      </c:catAx>
      <c:valAx>
        <c:axId val="1570349535"/>
        <c:scaling>
          <c:orientation val="minMax"/>
        </c:scaling>
        <c:delete val="1"/>
        <c:axPos val="t"/>
        <c:numFmt formatCode="General" sourceLinked="1"/>
        <c:majorTickMark val="none"/>
        <c:minorTickMark val="none"/>
        <c:tickLblPos val="nextTo"/>
        <c:crossAx val="1570100255"/>
        <c:crosses val="autoZero"/>
        <c:crossBetween val="between"/>
      </c:valAx>
    </c:plotArea>
    <c:plotVisOnly val="1"/>
    <c:dispBlanksAs val="gap"/>
    <c:showDLblsOverMax val="0"/>
    <c:extLst/>
  </c:chart>
  <c:spPr>
    <a:solidFill>
      <a:schemeClr val="bg1"/>
    </a:solidFill>
    <a:ln w="9525" cap="flat" cmpd="sng" algn="ctr">
      <a:noFill/>
      <a:round/>
    </a:ln>
    <a:effectLst/>
  </c:spPr>
  <c:txPr>
    <a:bodyPr/>
    <a:lstStyle/>
    <a:p>
      <a:pPr>
        <a:defRPr sz="1600">
          <a:latin typeface="Avenir" panose="02000503020000020003" pitchFamily="2"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 (2)'!$D$1</c:f>
              <c:strCache>
                <c:ptCount val="1"/>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 (2)'!$C$18:$C$21</c:f>
              <c:strCache>
                <c:ptCount val="4"/>
                <c:pt idx="0">
                  <c:v>0 to 5</c:v>
                </c:pt>
                <c:pt idx="1">
                  <c:v>6 to 7</c:v>
                </c:pt>
                <c:pt idx="2">
                  <c:v>8 to 9</c:v>
                </c:pt>
                <c:pt idx="3">
                  <c:v>10</c:v>
                </c:pt>
              </c:strCache>
            </c:strRef>
          </c:cat>
          <c:val>
            <c:numRef>
              <c:f>'Sheet1 (2)'!$D$18:$D$21</c:f>
              <c:numCache>
                <c:formatCode>General</c:formatCode>
                <c:ptCount val="4"/>
                <c:pt idx="0">
                  <c:v>1</c:v>
                </c:pt>
                <c:pt idx="1">
                  <c:v>2</c:v>
                </c:pt>
                <c:pt idx="2">
                  <c:v>6</c:v>
                </c:pt>
                <c:pt idx="3">
                  <c:v>15</c:v>
                </c:pt>
              </c:numCache>
            </c:numRef>
          </c:val>
          <c:extLst>
            <c:ext xmlns:c16="http://schemas.microsoft.com/office/drawing/2014/chart" uri="{C3380CC4-5D6E-409C-BE32-E72D297353CC}">
              <c16:uniqueId val="{00000000-B925-B844-873F-33A03C33C1DA}"/>
            </c:ext>
          </c:extLst>
        </c:ser>
        <c:dLbls>
          <c:showLegendKey val="0"/>
          <c:showVal val="0"/>
          <c:showCatName val="0"/>
          <c:showSerName val="0"/>
          <c:showPercent val="0"/>
          <c:showBubbleSize val="0"/>
        </c:dLbls>
        <c:gapWidth val="40"/>
        <c:axId val="1570100255"/>
        <c:axId val="1570349535"/>
      </c:barChart>
      <c:catAx>
        <c:axId val="15701002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570349535"/>
        <c:crosses val="autoZero"/>
        <c:auto val="1"/>
        <c:lblAlgn val="ctr"/>
        <c:lblOffset val="100"/>
        <c:noMultiLvlLbl val="0"/>
      </c:catAx>
      <c:valAx>
        <c:axId val="1570349535"/>
        <c:scaling>
          <c:orientation val="minMax"/>
        </c:scaling>
        <c:delete val="1"/>
        <c:axPos val="t"/>
        <c:numFmt formatCode="General" sourceLinked="1"/>
        <c:majorTickMark val="none"/>
        <c:minorTickMark val="none"/>
        <c:tickLblPos val="nextTo"/>
        <c:crossAx val="1570100255"/>
        <c:crosses val="autoZero"/>
        <c:crossBetween val="between"/>
      </c:valAx>
    </c:plotArea>
    <c:plotVisOnly val="1"/>
    <c:dispBlanksAs val="gap"/>
    <c:showDLblsOverMax val="0"/>
    <c:extLst/>
  </c:chart>
  <c:spPr>
    <a:solidFill>
      <a:schemeClr val="bg1"/>
    </a:solidFill>
    <a:ln w="9525" cap="flat" cmpd="sng" algn="ctr">
      <a:noFill/>
      <a:round/>
    </a:ln>
    <a:effectLst/>
  </c:spPr>
  <c:txPr>
    <a:bodyPr/>
    <a:lstStyle/>
    <a:p>
      <a:pPr>
        <a:defRPr sz="1600">
          <a:latin typeface="Avenir" panose="02000503020000020003" pitchFamily="2"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37.692434120418561</c:v>
                </c:pt>
                <c:pt idx="1">
                  <c:v>33.297529538131052</c:v>
                </c:pt>
                <c:pt idx="2">
                  <c:v>30.927835051546388</c:v>
                </c:pt>
                <c:pt idx="3">
                  <c:v>13.75</c:v>
                </c:pt>
                <c:pt idx="4">
                  <c:v>11.564211807668899</c:v>
                </c:pt>
                <c:pt idx="5">
                  <c:v>11.32075471698113</c:v>
                </c:pt>
                <c:pt idx="6">
                  <c:v>7.3137990093968428</c:v>
                </c:pt>
                <c:pt idx="7">
                  <c:v>7.2295378259746963</c:v>
                </c:pt>
                <c:pt idx="8">
                  <c:v>4.8690441156799276</c:v>
                </c:pt>
                <c:pt idx="9">
                  <c:v>4.615384615384615</c:v>
                </c:pt>
                <c:pt idx="10">
                  <c:v>4.2604990870359076</c:v>
                </c:pt>
                <c:pt idx="11">
                  <c:v>4.0898912446717297</c:v>
                </c:pt>
                <c:pt idx="12">
                  <c:v>3.5971223021582732</c:v>
                </c:pt>
                <c:pt idx="13">
                  <c:v>2.7628125431689461</c:v>
                </c:pt>
                <c:pt idx="14">
                  <c:v>2.675137936799866</c:v>
                </c:pt>
                <c:pt idx="15">
                  <c:v>2.4669859236685521</c:v>
                </c:pt>
                <c:pt idx="16">
                  <c:v>1.93798449612403</c:v>
                </c:pt>
                <c:pt idx="17">
                  <c:v>1.7636684303350969</c:v>
                </c:pt>
                <c:pt idx="18">
                  <c:v>1.521298174442191</c:v>
                </c:pt>
                <c:pt idx="19">
                  <c:v>1.5015015015015021</c:v>
                </c:pt>
                <c:pt idx="20">
                  <c:v>1.109305645378704</c:v>
                </c:pt>
                <c:pt idx="21">
                  <c:v>0.49875311720698301</c:v>
                </c:pt>
                <c:pt idx="22">
                  <c:v>0.45906656465187501</c:v>
                </c:pt>
              </c:numCache>
            </c:numRef>
          </c:val>
          <c:extLst>
            <c:ext xmlns:c16="http://schemas.microsoft.com/office/drawing/2014/chart" uri="{C3380CC4-5D6E-409C-BE32-E72D297353CC}">
              <c16:uniqueId val="{00000000-DFC5-8C4F-B7F8-44F482F8B08B}"/>
            </c:ext>
          </c:extLst>
        </c:ser>
        <c:dLbls>
          <c:showLegendKey val="0"/>
          <c:showVal val="0"/>
          <c:showCatName val="0"/>
          <c:showSerName val="0"/>
          <c:showPercent val="0"/>
          <c:showBubbleSize val="0"/>
        </c:dLbls>
        <c:gapWidth val="42"/>
        <c:axId val="1373314672"/>
        <c:axId val="1337234880"/>
      </c:barChart>
      <c:catAx>
        <c:axId val="1373314672"/>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1337234880"/>
        <c:crosses val="autoZero"/>
        <c:auto val="1"/>
        <c:lblAlgn val="ctr"/>
        <c:lblOffset val="100"/>
        <c:noMultiLvlLbl val="0"/>
      </c:catAx>
      <c:valAx>
        <c:axId val="1337234880"/>
        <c:scaling>
          <c:orientation val="minMax"/>
        </c:scaling>
        <c:delete val="0"/>
        <c:axPos val="l"/>
        <c:title>
          <c:tx>
            <c:rich>
              <a:bodyPr rot="-5400000" vert="horz"/>
              <a:lstStyle/>
              <a:p>
                <a:pPr>
                  <a:defRPr sz="1100"/>
                </a:pPr>
                <a:r>
                  <a:rPr lang="en-US" sz="1100" dirty="0"/>
                  <a:t>Structural Fires per 1000 buildings</a:t>
                </a:r>
              </a:p>
            </c:rich>
          </c:tx>
          <c:overlay val="0"/>
        </c:title>
        <c:numFmt formatCode="0.0" sourceLinked="1"/>
        <c:majorTickMark val="out"/>
        <c:minorTickMark val="none"/>
        <c:tickLblPos val="none"/>
        <c:crossAx val="1373314672"/>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2/11/18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829001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grids tabulating number of fires per grid area between 2002 and 2013</a:t>
            </a:r>
          </a:p>
          <a:p>
            <a:pPr marL="172996" indent="-172996">
              <a:buFont typeface="Arial" panose="020B0604020202020204" pitchFamily="34" charset="0"/>
              <a:buChar char="•"/>
            </a:pPr>
            <a:r>
              <a:rPr lang="en-US" dirty="0"/>
              <a:t>There are indeed hotspots of activity in Bronx, Manhattan and Central Brooklyn</a:t>
            </a:r>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FDNY’s data is a wealth of codified</a:t>
            </a:r>
            <a:r>
              <a:rPr lang="en-US" baseline="0" dirty="0"/>
              <a:t> digital knowledge and from it we may be able to identify consistent sources of fire risk.</a:t>
            </a:r>
          </a:p>
          <a:p>
            <a:pPr marL="172996" indent="-172996">
              <a:buFont typeface="Arial" panose="020B0604020202020204" pitchFamily="34" charset="0"/>
              <a:buChar char="•"/>
            </a:pPr>
            <a:r>
              <a:rPr lang="en-US" baseline="0" dirty="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a:t>FireCast</a:t>
            </a:r>
            <a:r>
              <a:rPr lang="en-US" baseline="0" dirty="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When we start stratifying the data, we begin to find disparities in fire incidence, namely across building types</a:t>
            </a:r>
            <a:r>
              <a:rPr lang="en-US" baseline="0" dirty="0"/>
              <a:t>, such as hotels, medical centers, schools, residential homes</a:t>
            </a:r>
          </a:p>
          <a:p>
            <a:pPr marL="172996" indent="-172996">
              <a:buFont typeface="Arial" panose="020B0604020202020204" pitchFamily="34" charset="0"/>
              <a:buChar char="•"/>
            </a:pPr>
            <a:r>
              <a:rPr lang="en-US" baseline="0" dirty="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Thus, for the proof of concept model, research</a:t>
            </a:r>
            <a:r>
              <a:rPr lang="en-US" baseline="0" dirty="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a:t>Formally, we defined risk as the probability of fire ignition given structural characteristics. </a:t>
            </a:r>
          </a:p>
          <a:p>
            <a:pPr marL="172996" indent="-172996">
              <a:buFont typeface="Arial" panose="020B0604020202020204" pitchFamily="34" charset="0"/>
              <a:buChar char="•"/>
            </a:pPr>
            <a:r>
              <a:rPr lang="en-US" baseline="0" dirty="0"/>
              <a:t>As such, if we look at one example of a risky building, such a building would be an elevator apartment constructed early in the 20</a:t>
            </a:r>
            <a:r>
              <a:rPr lang="en-US" baseline="30000" dirty="0"/>
              <a:t>th</a:t>
            </a:r>
            <a:r>
              <a:rPr lang="en-US" baseline="0" dirty="0"/>
              <a:t> century with some retail space, 6 floors, located in central </a:t>
            </a:r>
            <a:r>
              <a:rPr lang="en-US" baseline="0" dirty="0" err="1"/>
              <a:t>brooklyn</a:t>
            </a:r>
            <a:r>
              <a:rPr lang="en-US" baseline="0" dirty="0"/>
              <a:t> among other factors. In total, we had a model with 13 variables that subdivide into 60 levels</a:t>
            </a:r>
          </a:p>
          <a:p>
            <a:pPr marL="172996" indent="-172996">
              <a:buFont typeface="Arial" panose="020B0604020202020204" pitchFamily="34" charset="0"/>
              <a:buChar char="•"/>
            </a:pPr>
            <a:r>
              <a:rPr lang="en-US" baseline="0" dirty="0" err="1"/>
              <a:t>FireCast</a:t>
            </a:r>
            <a:r>
              <a:rPr lang="en-US" baseline="0" dirty="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18</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a:t>The</a:t>
            </a:r>
            <a:r>
              <a:rPr lang="en-US" baseline="0" dirty="0"/>
              <a:t> new </a:t>
            </a:r>
            <a:r>
              <a:rPr lang="en-US" baseline="0" dirty="0" err="1"/>
              <a:t>FireCast</a:t>
            </a:r>
            <a:r>
              <a:rPr lang="en-US" baseline="0" dirty="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a:t>We tested </a:t>
            </a:r>
          </a:p>
          <a:p>
            <a:pPr marL="172978" indent="-172978">
              <a:buFont typeface="Arial" panose="020B0604020202020204" pitchFamily="34" charset="0"/>
              <a:buChar char="•"/>
            </a:pPr>
            <a:r>
              <a:rPr lang="en-US" baseline="0" dirty="0"/>
              <a:t>In total, we have over 950 different factors that feed the model.</a:t>
            </a:r>
          </a:p>
          <a:p>
            <a:pPr marL="172978" indent="-172978">
              <a:buFont typeface="Arial" panose="020B0604020202020204" pitchFamily="34" charset="0"/>
              <a:buChar char="•"/>
            </a:pPr>
            <a:endParaRPr lang="en-US" baseline="0" dirty="0"/>
          </a:p>
          <a:p>
            <a:pPr marL="630178" lvl="1" indent="-172978">
              <a:buFont typeface="Arial" panose="020B0604020202020204" pitchFamily="34" charset="0"/>
              <a:buChar char="•"/>
            </a:pPr>
            <a:r>
              <a:rPr lang="en-US" baseline="0" dirty="0"/>
              <a:t>Structural characteristics now capture more functional use and structural characteristics</a:t>
            </a:r>
          </a:p>
          <a:p>
            <a:pPr marL="630178" lvl="1" indent="-172978">
              <a:buFont typeface="Arial" panose="020B0604020202020204" pitchFamily="34" charset="0"/>
              <a:buChar char="•"/>
            </a:pPr>
            <a:r>
              <a:rPr lang="en-US" baseline="0" dirty="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19</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point: </a:t>
            </a:r>
          </a:p>
          <a:p>
            <a:pPr marL="173010" indent="-173010">
              <a:buFont typeface="Arial" panose="020B0604020202020204" pitchFamily="34" charset="0"/>
              <a:buChar char="•"/>
            </a:pPr>
            <a:r>
              <a:rPr lang="en-US" dirty="0"/>
              <a:t>The data inputs are quite dynamic.</a:t>
            </a:r>
          </a:p>
          <a:p>
            <a:pPr marL="173010" indent="-173010">
              <a:buFont typeface="Arial" panose="020B0604020202020204" pitchFamily="34" charset="0"/>
              <a:buChar char="•"/>
            </a:pPr>
            <a:r>
              <a:rPr lang="en-US" dirty="0"/>
              <a:t>This</a:t>
            </a:r>
            <a:r>
              <a:rPr lang="en-US" baseline="0" dirty="0"/>
              <a:t> image represents our </a:t>
            </a:r>
            <a:r>
              <a:rPr lang="en-US" baseline="0" dirty="0" err="1"/>
              <a:t>riskDNA</a:t>
            </a:r>
            <a:r>
              <a:rPr lang="en-US" baseline="0" dirty="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20</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21</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definition?</a:t>
            </a:r>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Prediction problems tend are</a:t>
            </a:r>
            <a:r>
              <a:rPr lang="en-US" baseline="0" dirty="0"/>
              <a:t> not necessarily causal. The goal is to find a quantitative representation of a phenomenon that uses data to accurately predict a quantity. For example, predicting a stock price, predicting what someone would want to watch on </a:t>
            </a:r>
            <a:r>
              <a:rPr lang="en-US" baseline="0" dirty="0" err="1"/>
              <a:t>netflix</a:t>
            </a:r>
            <a:r>
              <a:rPr lang="en-US" baseline="0" dirty="0"/>
              <a:t>, etc.</a:t>
            </a:r>
          </a:p>
          <a:p>
            <a:pPr marL="171450" indent="-171450">
              <a:buFont typeface="Arial" charset="0"/>
              <a:buChar char="•"/>
            </a:pPr>
            <a:r>
              <a:rPr lang="en-US" baseline="0" dirty="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While any data</a:t>
            </a:r>
            <a:r>
              <a:rPr lang="en-US" baseline="0" dirty="0"/>
              <a:t> can be used to create a model, the model is only useful if the units fit the decision</a:t>
            </a:r>
            <a:endParaRPr lang="en-US" dirty="0"/>
          </a:p>
          <a:p>
            <a:pPr marL="171450" indent="-171450">
              <a:buFont typeface="Arial" charset="0"/>
              <a:buChar char="•"/>
            </a:pPr>
            <a:r>
              <a:rPr lang="en-US" dirty="0"/>
              <a:t>Example: A fighter</a:t>
            </a:r>
            <a:r>
              <a:rPr lang="en-US" baseline="0" dirty="0"/>
              <a:t> pilot and autopilot cannot control the plane if the flight instrument readings like altitude, speed, among other things are updated every 45 minutes</a:t>
            </a:r>
          </a:p>
          <a:p>
            <a:pPr marL="171450" indent="-171450">
              <a:buFont typeface="Arial" charset="0"/>
              <a:buChar char="•"/>
            </a:pPr>
            <a:r>
              <a:rPr lang="en-US" baseline="0" dirty="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9.2</a:t>
            </a:r>
          </a:p>
        </p:txBody>
      </p:sp>
      <p:sp>
        <p:nvSpPr>
          <p:cNvPr id="4" name="Slide Number Placeholder 3"/>
          <p:cNvSpPr>
            <a:spLocks noGrp="1"/>
          </p:cNvSpPr>
          <p:nvPr>
            <p:ph type="sldNum" sz="quarter" idx="10"/>
          </p:nvPr>
        </p:nvSpPr>
        <p:spPr/>
        <p:txBody>
          <a:bodyPr/>
          <a:lstStyle/>
          <a:p>
            <a:fld id="{DF97C819-D28F-B94F-A780-55E4287C168A}" type="slidenum">
              <a:rPr lang="en-US" smtClean="0"/>
              <a:t>3</a:t>
            </a:fld>
            <a:endParaRPr lang="en-US"/>
          </a:p>
        </p:txBody>
      </p:sp>
    </p:spTree>
    <p:extLst>
      <p:ext uri="{BB962C8B-B14F-4D97-AF65-F5344CB8AC3E}">
        <p14:creationId xmlns:p14="http://schemas.microsoft.com/office/powerpoint/2010/main" val="2998726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a:t>Data pipeline is an indication of whether the generation of new data is on a sufficiently quick pace to support a supervised learning model’s use.</a:t>
            </a:r>
          </a:p>
          <a:p>
            <a:pPr marL="628650" lvl="1" indent="-171450">
              <a:buFont typeface="Arial" charset="0"/>
              <a:buChar char="•"/>
            </a:pPr>
            <a:r>
              <a:rPr lang="en-US" baseline="0" dirty="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2797969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3835091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2399423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77393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 8.9</a:t>
            </a:r>
          </a:p>
        </p:txBody>
      </p:sp>
      <p:sp>
        <p:nvSpPr>
          <p:cNvPr id="4" name="Slide Number Placeholder 3"/>
          <p:cNvSpPr>
            <a:spLocks noGrp="1"/>
          </p:cNvSpPr>
          <p:nvPr>
            <p:ph type="sldNum" sz="quarter" idx="10"/>
          </p:nvPr>
        </p:nvSpPr>
        <p:spPr/>
        <p:txBody>
          <a:bodyPr/>
          <a:lstStyle/>
          <a:p>
            <a:fld id="{DF97C819-D28F-B94F-A780-55E4287C168A}" type="slidenum">
              <a:rPr lang="en-US" smtClean="0"/>
              <a:t>4</a:t>
            </a:fld>
            <a:endParaRPr lang="en-US"/>
          </a:p>
        </p:txBody>
      </p:sp>
    </p:spTree>
    <p:extLst>
      <p:ext uri="{BB962C8B-B14F-4D97-AF65-F5344CB8AC3E}">
        <p14:creationId xmlns:p14="http://schemas.microsoft.com/office/powerpoint/2010/main" val="1520847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15399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3662642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4014836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2927858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5</a:t>
            </a:fld>
            <a:endParaRPr lang="en-US"/>
          </a:p>
        </p:txBody>
      </p:sp>
    </p:spTree>
    <p:extLst>
      <p:ext uri="{BB962C8B-B14F-4D97-AF65-F5344CB8AC3E}">
        <p14:creationId xmlns:p14="http://schemas.microsoft.com/office/powerpoint/2010/main" val="2890706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297799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statistical perspective, this is a fundamental difference between</a:t>
            </a:r>
            <a:r>
              <a:rPr lang="en-US" baseline="0" dirty="0"/>
              <a:t> most of the social sciences and data science. </a:t>
            </a:r>
          </a:p>
          <a:p>
            <a:r>
              <a:rPr lang="en-US" baseline="0" dirty="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2776900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1147760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32025800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13801707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151808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Motivating point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60</a:t>
            </a:fld>
            <a:endParaRPr lang="en-US"/>
          </a:p>
        </p:txBody>
      </p:sp>
    </p:spTree>
    <p:extLst>
      <p:ext uri="{BB962C8B-B14F-4D97-AF65-F5344CB8AC3E}">
        <p14:creationId xmlns:p14="http://schemas.microsoft.com/office/powerpoint/2010/main" val="3521924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61</a:t>
            </a:fld>
            <a:endParaRPr lang="en-US"/>
          </a:p>
        </p:txBody>
      </p:sp>
    </p:spTree>
    <p:extLst>
      <p:ext uri="{BB962C8B-B14F-4D97-AF65-F5344CB8AC3E}">
        <p14:creationId xmlns:p14="http://schemas.microsoft.com/office/powerpoint/2010/main" val="3194274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62</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63</a:t>
            </a:fld>
            <a:endParaRPr lang="en-US"/>
          </a:p>
        </p:txBody>
      </p:sp>
    </p:spTree>
    <p:extLst>
      <p:ext uri="{BB962C8B-B14F-4D97-AF65-F5344CB8AC3E}">
        <p14:creationId xmlns:p14="http://schemas.microsoft.com/office/powerpoint/2010/main" val="2775392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64</a:t>
            </a:fld>
            <a:endParaRPr lang="en-US"/>
          </a:p>
        </p:txBody>
      </p:sp>
    </p:spTree>
    <p:extLst>
      <p:ext uri="{BB962C8B-B14F-4D97-AF65-F5344CB8AC3E}">
        <p14:creationId xmlns:p14="http://schemas.microsoft.com/office/powerpoint/2010/main" val="23213332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65</a:t>
            </a:fld>
            <a:endParaRPr lang="en-US"/>
          </a:p>
        </p:txBody>
      </p:sp>
    </p:spTree>
    <p:extLst>
      <p:ext uri="{BB962C8B-B14F-4D97-AF65-F5344CB8AC3E}">
        <p14:creationId xmlns:p14="http://schemas.microsoft.com/office/powerpoint/2010/main" val="754808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66</a:t>
            </a:fld>
            <a:endParaRPr lang="en-US"/>
          </a:p>
        </p:txBody>
      </p:sp>
    </p:spTree>
    <p:extLst>
      <p:ext uri="{BB962C8B-B14F-4D97-AF65-F5344CB8AC3E}">
        <p14:creationId xmlns:p14="http://schemas.microsoft.com/office/powerpoint/2010/main" val="13075120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67</a:t>
            </a:fld>
            <a:endParaRPr lang="en-US"/>
          </a:p>
        </p:txBody>
      </p:sp>
    </p:spTree>
    <p:extLst>
      <p:ext uri="{BB962C8B-B14F-4D97-AF65-F5344CB8AC3E}">
        <p14:creationId xmlns:p14="http://schemas.microsoft.com/office/powerpoint/2010/main" val="85381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68</a:t>
            </a:fld>
            <a:endParaRPr lang="en-US"/>
          </a:p>
        </p:txBody>
      </p:sp>
    </p:spTree>
    <p:extLst>
      <p:ext uri="{BB962C8B-B14F-4D97-AF65-F5344CB8AC3E}">
        <p14:creationId xmlns:p14="http://schemas.microsoft.com/office/powerpoint/2010/main" val="3746221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investigation found that the tell-tale signs of fire were </a:t>
            </a:r>
            <a:r>
              <a:rPr lang="en-US" baseline="0" dirty="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74</a:t>
            </a:fld>
            <a:endParaRPr lang="en-US"/>
          </a:p>
        </p:txBody>
      </p:sp>
    </p:spTree>
    <p:extLst>
      <p:ext uri="{BB962C8B-B14F-4D97-AF65-F5344CB8AC3E}">
        <p14:creationId xmlns:p14="http://schemas.microsoft.com/office/powerpoint/2010/main" val="4398331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75</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76</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77</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78</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79</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80</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81</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319286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6D3CA2-0BB0-B649-A9F8-D66E4291C7D9}"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89ADF2-A395-8242-9697-D2989F7B65A9}"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83ADC2-C45F-D045-8886-0B262120C175}"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5BD50-0439-7F48-8AEA-76B395A0E4C9}"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2A4230-1B89-8F4A-8BAA-6B15473F7992}"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4DE362-FEB8-A347-ACF9-C5B9E463437E}" type="datetime1">
              <a:rPr lang="en-US" smtClean="0"/>
              <a:t>2/11/18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40E1E1-2838-E648-B599-CED978C58D57}" type="datetime1">
              <a:rPr lang="en-US" smtClean="0"/>
              <a:t>2/11/18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2/11/18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2/11/18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10.jpeg"/><Relationship Id="rId12"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9.wmf"/><Relationship Id="rId11" Type="http://schemas.openxmlformats.org/officeDocument/2006/relationships/image" Target="../media/image3.jpeg"/><Relationship Id="rId5" Type="http://schemas.openxmlformats.org/officeDocument/2006/relationships/image" Target="../media/image8.wmf"/><Relationship Id="rId10" Type="http://schemas.openxmlformats.org/officeDocument/2006/relationships/image" Target="../media/image13.jpeg"/><Relationship Id="rId4" Type="http://schemas.microsoft.com/office/2007/relationships/hdphoto" Target="../media/hdphoto2.wdp"/><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jpeg"/><Relationship Id="rId7"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3.jpeg"/><Relationship Id="rId11" Type="http://schemas.microsoft.com/office/2007/relationships/hdphoto" Target="../media/hdphoto1.wdp"/><Relationship Id="rId5" Type="http://schemas.openxmlformats.org/officeDocument/2006/relationships/image" Target="../media/image22.png"/><Relationship Id="rId10" Type="http://schemas.openxmlformats.org/officeDocument/2006/relationships/image" Target="../media/image3.jpeg"/><Relationship Id="rId4" Type="http://schemas.openxmlformats.org/officeDocument/2006/relationships/image" Target="../media/image21.jpe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81.png"/><Relationship Id="rId7" Type="http://schemas.openxmlformats.org/officeDocument/2006/relationships/image" Target="../media/image420.pn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a:solidFill>
                  <a:schemeClr val="tx2"/>
                </a:solidFill>
                <a:latin typeface="Avenir Book" charset="0"/>
                <a:ea typeface="Avenir Book" charset="0"/>
                <a:cs typeface="Avenir Book" charset="0"/>
              </a:rPr>
              <a:t>Lecture 5: Intro to Supervised Learning</a:t>
            </a:r>
          </a:p>
          <a:p>
            <a:r>
              <a:rPr lang="en-US" sz="2000" dirty="0">
                <a:solidFill>
                  <a:schemeClr val="tx2"/>
                </a:solidFill>
                <a:latin typeface="Avenir Book" charset="0"/>
                <a:ea typeface="Avenir Book" charset="0"/>
                <a:cs typeface="Avenir Book" charset="0"/>
              </a:rPr>
              <a:t>Intro to Data Science for Public Policy</a:t>
            </a:r>
          </a:p>
          <a:p>
            <a:r>
              <a:rPr lang="en-US" sz="2000" dirty="0">
                <a:solidFill>
                  <a:schemeClr val="tx2"/>
                </a:solidFill>
                <a:latin typeface="Avenir Book" charset="0"/>
                <a:ea typeface="Avenir Book" charset="0"/>
                <a:cs typeface="Avenir Book" charset="0"/>
              </a:rPr>
              <a:t>Spring 2018</a:t>
            </a:r>
          </a:p>
          <a:p>
            <a:endParaRPr lang="en-US" sz="2000" dirty="0">
              <a:solidFill>
                <a:schemeClr val="tx2"/>
              </a:solidFill>
              <a:latin typeface="Avenir Book" charset="0"/>
              <a:ea typeface="Avenir Book" charset="0"/>
              <a:cs typeface="Avenir Book" charset="0"/>
            </a:endParaRPr>
          </a:p>
          <a:p>
            <a:r>
              <a:rPr lang="en-US" sz="2000" dirty="0">
                <a:solidFill>
                  <a:schemeClr val="tx2"/>
                </a:solidFill>
                <a:latin typeface="Avenir Book" charset="0"/>
                <a:ea typeface="Avenir Book" charset="0"/>
                <a:cs typeface="Avenir Book" charset="0"/>
              </a:rPr>
              <a:t>Jeff Chen</a:t>
            </a: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11</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a:t>
            </a: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a:t>
            </a: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5</a:t>
            </a: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4</a:t>
            </a: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6</a:t>
            </a: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8</a:t>
            </a: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7</a:t>
            </a: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9</a:t>
            </a: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11</a:t>
            </a: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10</a:t>
            </a: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12</a:t>
            </a: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14</a:t>
            </a: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13</a:t>
            </a: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15</a:t>
            </a: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17</a:t>
            </a: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16</a:t>
            </a: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18</a:t>
            </a: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20</a:t>
            </a: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19</a:t>
            </a: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21</a:t>
            </a: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23</a:t>
            </a: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22</a:t>
            </a: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24</a:t>
            </a: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26</a:t>
            </a: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25</a:t>
            </a: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27</a:t>
            </a: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29</a:t>
            </a: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28</a:t>
            </a: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30</a:t>
            </a: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32</a:t>
            </a: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31</a:t>
            </a: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33</a:t>
            </a: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35</a:t>
            </a: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34</a:t>
            </a: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36</a:t>
            </a: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a:t>
            </a: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a:t>
            </a: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a:t>
            </a: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5</a:t>
            </a: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4</a:t>
            </a: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6</a:t>
            </a: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8</a:t>
            </a: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7</a:t>
            </a: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9</a:t>
            </a: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11</a:t>
            </a: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10</a:t>
            </a: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12</a:t>
            </a: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14</a:t>
            </a: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13</a:t>
            </a: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15</a:t>
            </a: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17</a:t>
            </a: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16</a:t>
            </a: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18</a:t>
            </a: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20</a:t>
            </a: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19</a:t>
            </a: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21</a:t>
            </a: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23</a:t>
            </a: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22</a:t>
            </a: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24</a:t>
            </a: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26</a:t>
            </a: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25</a:t>
            </a: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27</a:t>
            </a: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29</a:t>
            </a: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28</a:t>
            </a: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30</a:t>
            </a: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32</a:t>
            </a: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31</a:t>
            </a: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33</a:t>
            </a: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35</a:t>
            </a: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34</a:t>
            </a: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36</a:t>
            </a: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solidFill>
                  <a:schemeClr val="bg1"/>
                </a:solidFill>
                <a:latin typeface="Avenir Book" charset="0"/>
                <a:ea typeface="Avenir Book" charset="0"/>
                <a:cs typeface="Avenir Book" charset="0"/>
              </a:rPr>
              <a:t>Cond A</a:t>
            </a: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B</a:t>
            </a: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C</a:t>
            </a: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D</a:t>
            </a: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E</a:t>
            </a: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F</a:t>
            </a: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a:t>
            </a: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a:t>
            </a: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a:t>
            </a: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5</a:t>
            </a: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4</a:t>
            </a: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6</a:t>
            </a: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8</a:t>
            </a: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7</a:t>
            </a: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9</a:t>
            </a: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11</a:t>
            </a: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10</a:t>
            </a: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12</a:t>
            </a: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14</a:t>
            </a: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13</a:t>
            </a: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15</a:t>
            </a: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17</a:t>
            </a: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16</a:t>
            </a: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18</a:t>
            </a: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20</a:t>
            </a: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19</a:t>
            </a: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21</a:t>
            </a: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23</a:t>
            </a: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22</a:t>
            </a: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24</a:t>
            </a: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26</a:t>
            </a: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25</a:t>
            </a: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27</a:t>
            </a: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29</a:t>
            </a: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28</a:t>
            </a: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30</a:t>
            </a: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32</a:t>
            </a: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31</a:t>
            </a: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33</a:t>
            </a: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35</a:t>
            </a: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34</a:t>
            </a: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36</a:t>
            </a: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solidFill>
                  <a:schemeClr val="bg1"/>
                </a:solidFill>
                <a:latin typeface="Avenir Book" charset="0"/>
                <a:ea typeface="Avenir Book" charset="0"/>
                <a:cs typeface="Avenir Book" charset="0"/>
              </a:rPr>
              <a:t>Cond A</a:t>
            </a: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B</a:t>
            </a: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C</a:t>
            </a: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D</a:t>
            </a: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E</a:t>
            </a: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F</a:t>
            </a: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a:solidFill>
                  <a:schemeClr val="tx1">
                    <a:lumMod val="65000"/>
                    <a:lumOff val="35000"/>
                  </a:schemeClr>
                </a:solidFill>
                <a:latin typeface="Avenir Book" charset="0"/>
                <a:ea typeface="Avenir Book" charset="0"/>
                <a:cs typeface="Avenir Book" charset="0"/>
              </a:rPr>
              <a:t>Pr</a:t>
            </a:r>
            <a:r>
              <a:rPr lang="en-US" sz="3600" b="0" cap="none" dirty="0">
                <a:solidFill>
                  <a:schemeClr val="tx1">
                    <a:lumMod val="65000"/>
                    <a:lumOff val="35000"/>
                  </a:schemeClr>
                </a:solidFill>
                <a:latin typeface="Avenir Book" charset="0"/>
                <a:ea typeface="Avenir Book" charset="0"/>
                <a:cs typeface="Avenir Book" charset="0"/>
              </a:rPr>
              <a:t>(Fire) = </a:t>
            </a:r>
            <a:r>
              <a:rPr lang="en-US" sz="3600" b="0" i="1" cap="none" dirty="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a:latin typeface="Avenir Book" charset="0"/>
                <a:ea typeface="Avenir Book" charset="0"/>
                <a:cs typeface="Avenir Book" charset="0"/>
              </a:rPr>
              <a:t>Known as “Dependent Variable”, “Label” or “Target”</a:t>
            </a: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a:latin typeface="Avenir Book" charset="0"/>
                <a:ea typeface="Avenir Book" charset="0"/>
                <a:cs typeface="Avenir Book" charset="0"/>
              </a:rPr>
              <a:t>Known as “</a:t>
            </a:r>
            <a:r>
              <a:rPr lang="en-US">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incident</a:t>
            </a: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862322"/>
          </a:xfrm>
          <a:prstGeom prst="rect">
            <a:avLst/>
          </a:prstGeom>
          <a:noFill/>
        </p:spPr>
        <p:txBody>
          <a:bodyPr wrap="square" rtlCol="0">
            <a:spAutoFit/>
          </a:bodyPr>
          <a:lstStyle/>
          <a:p>
            <a:pPr marL="571500" indent="-571500">
              <a:buFont typeface="Arial" charset="0"/>
              <a:buChar char="•"/>
            </a:pPr>
            <a:r>
              <a:rPr lang="en-US" sz="3600" dirty="0" err="1">
                <a:solidFill>
                  <a:schemeClr val="tx2"/>
                </a:solidFill>
                <a:latin typeface="Avenir Book" charset="0"/>
                <a:ea typeface="Avenir Book" charset="0"/>
                <a:cs typeface="Avenir Book" charset="0"/>
              </a:rPr>
              <a:t>Homeworks</a:t>
            </a:r>
            <a:r>
              <a:rPr lang="en-US" sz="3600" dirty="0">
                <a:solidFill>
                  <a:schemeClr val="tx2"/>
                </a:solidFill>
                <a:latin typeface="Avenir Book" charset="0"/>
                <a:ea typeface="Avenir Book" charset="0"/>
                <a:cs typeface="Avenir Book" charset="0"/>
              </a:rPr>
              <a:t> #1 and #2</a:t>
            </a:r>
          </a:p>
          <a:p>
            <a:pPr marL="571500" indent="-571500">
              <a:buFont typeface="Arial" charset="0"/>
              <a:buChar char="•"/>
            </a:pPr>
            <a:r>
              <a:rPr lang="en-US" sz="3600" dirty="0">
                <a:solidFill>
                  <a:schemeClr val="bg1">
                    <a:lumMod val="65000"/>
                  </a:schemeClr>
                </a:solidFill>
                <a:latin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Uses</a:t>
            </a: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what is supervised learning?!</a:t>
            </a:r>
            <a:endParaRPr lang="en-US" sz="3600" dirty="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Predicting</a:t>
            </a:r>
            <a:r>
              <a:rPr lang="en-US" sz="2000" dirty="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Identifying</a:t>
            </a:r>
            <a:r>
              <a:rPr lang="en-US" sz="2000" dirty="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events.</a:t>
            </a: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Determining</a:t>
            </a:r>
            <a:r>
              <a:rPr lang="en-US" sz="2000" dirty="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patient 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bg1"/>
                </a:solidFill>
                <a:latin typeface="Avenir Book" charset="0"/>
                <a:ea typeface="Avenir Book" charset="0"/>
                <a:cs typeface="Avenir Book" charset="0"/>
              </a:rPr>
              <a:t> </a:t>
            </a:r>
            <a:r>
              <a:rPr lang="en-US" sz="2000" b="1" dirty="0">
                <a:solidFill>
                  <a:schemeClr val="bg1"/>
                </a:solidFill>
                <a:latin typeface="Avenir Book" charset="0"/>
                <a:ea typeface="Avenir Book" charset="0"/>
                <a:cs typeface="Avenir Book" charset="0"/>
              </a:rPr>
              <a:t>Estimating</a:t>
            </a:r>
            <a:r>
              <a:rPr lang="en-US" sz="2000" dirty="0">
                <a:solidFill>
                  <a:schemeClr val="bg1"/>
                </a:solidFill>
                <a:latin typeface="Avenir Book" charset="0"/>
                <a:ea typeface="Avenir Book" charset="0"/>
                <a:cs typeface="Avenir Book" charset="0"/>
              </a:rPr>
              <a:t> outcomes from any policy question or risk mitigation initiative.</a:t>
            </a: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Mining </a:t>
            </a:r>
            <a:r>
              <a:rPr lang="en-US" sz="2000" dirty="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Optimizing </a:t>
            </a:r>
            <a:r>
              <a:rPr lang="en-US" sz="2000" dirty="0">
                <a:latin typeface="Avenir Book" charset="0"/>
                <a:ea typeface="Avenir Book" charset="0"/>
                <a:cs typeface="Avenir Book" charset="0"/>
              </a:rPr>
              <a:t>and</a:t>
            </a:r>
            <a:r>
              <a:rPr lang="en-US" sz="2000" b="1" dirty="0">
                <a:latin typeface="Avenir Book" charset="0"/>
                <a:ea typeface="Avenir Book" charset="0"/>
                <a:cs typeface="Avenir Book" charset="0"/>
              </a:rPr>
              <a:t> reallocating </a:t>
            </a:r>
            <a:r>
              <a:rPr lang="en-US" sz="2000" dirty="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Monitoring</a:t>
            </a:r>
            <a:r>
              <a:rPr lang="en-US" sz="2000" dirty="0">
                <a:solidFill>
                  <a:schemeClr val="bg1"/>
                </a:solidFill>
                <a:latin typeface="Avenir Book" charset="0"/>
                <a:ea typeface="Avenir Book" charset="0"/>
                <a:cs typeface="Avenir Book" charset="0"/>
              </a:rPr>
              <a:t> for spikes in adverse activity.</a:t>
            </a:r>
          </a:p>
        </p:txBody>
      </p:sp>
    </p:spTree>
    <p:extLst>
      <p:ext uri="{BB962C8B-B14F-4D97-AF65-F5344CB8AC3E}">
        <p14:creationId xmlns:p14="http://schemas.microsoft.com/office/powerpoint/2010/main" val="1282023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Uses</a:t>
            </a: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what is supervised learning?!</a:t>
            </a:r>
            <a:endParaRPr lang="en-US" sz="3600" dirty="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416320"/>
          </a:xfrm>
          <a:prstGeom prst="rect">
            <a:avLst/>
          </a:prstGeom>
        </p:spPr>
        <p:txBody>
          <a:bodyPr wrap="square">
            <a:spAutoFit/>
          </a:bodyPr>
          <a:lstStyle/>
          <a:p>
            <a:pPr algn="ctr">
              <a:defRPr/>
            </a:pPr>
            <a:r>
              <a:rPr lang="en-US" sz="3600" dirty="0">
                <a:solidFill>
                  <a:srgbClr val="0070C0"/>
                </a:solidFill>
                <a:latin typeface="Avenir" panose="02000503020000020003" pitchFamily="2" charset="0"/>
                <a:ea typeface="Helvetica Neue Thin" charset="0"/>
                <a:cs typeface="Helvetica Neue Thin" charset="0"/>
              </a:rPr>
              <a:t>Any empirical task where a set of </a:t>
            </a:r>
            <a:r>
              <a:rPr lang="en-US" sz="3600" b="1" dirty="0">
                <a:solidFill>
                  <a:srgbClr val="0070C0"/>
                </a:solidFill>
                <a:latin typeface="Avenir" panose="02000503020000020003" pitchFamily="2" charset="0"/>
                <a:ea typeface="Al Bayan Plain" charset="-78"/>
                <a:cs typeface="Al Bayan Plain" charset="-78"/>
              </a:rPr>
              <a:t>target/examples/labels/dependent/Y</a:t>
            </a:r>
            <a:r>
              <a:rPr lang="en-US" sz="3600" b="1" dirty="0">
                <a:solidFill>
                  <a:srgbClr val="0070C0"/>
                </a:solidFill>
                <a:latin typeface="Avenir" panose="02000503020000020003" pitchFamily="2" charset="0"/>
                <a:ea typeface="Helvetica Neue Thin" charset="0"/>
                <a:cs typeface="Helvetica Neue Thin" charset="0"/>
              </a:rPr>
              <a:t> </a:t>
            </a:r>
          </a:p>
          <a:p>
            <a:pPr algn="ctr">
              <a:defRPr/>
            </a:pPr>
            <a:r>
              <a:rPr lang="en-US" sz="3600" dirty="0">
                <a:solidFill>
                  <a:srgbClr val="0070C0"/>
                </a:solidFill>
                <a:latin typeface="Avenir" panose="02000503020000020003" pitchFamily="2" charset="0"/>
                <a:ea typeface="Helvetica Neue Thin" charset="0"/>
                <a:cs typeface="Helvetica Neue Thin" charset="0"/>
              </a:rPr>
              <a:t>is predicted using corresponding </a:t>
            </a:r>
            <a:r>
              <a:rPr lang="en-US" sz="3600" b="1" dirty="0">
                <a:solidFill>
                  <a:srgbClr val="0070C0"/>
                </a:solidFill>
                <a:latin typeface="Avenir" panose="02000503020000020003" pitchFamily="2" charset="0"/>
                <a:ea typeface="Al Bayan Plain" charset="-78"/>
                <a:cs typeface="Al Bayan Plain" charset="-78"/>
              </a:rPr>
              <a:t>predictors/independent/features/X</a:t>
            </a:r>
            <a:r>
              <a:rPr lang="en-US" sz="3600" dirty="0">
                <a:solidFill>
                  <a:srgbClr val="0070C0"/>
                </a:solidFill>
                <a:latin typeface="Avenir" panose="02000503020000020003" pitchFamily="2" charset="0"/>
                <a:ea typeface="Helvetica Neue Thin" charset="0"/>
                <a:cs typeface="Helvetica Neue Thin" charset="0"/>
              </a:rPr>
              <a:t>. The predictions are constructed by mapping X’s to Y’s with the goal of minimizing prediction error.</a:t>
            </a:r>
          </a:p>
        </p:txBody>
      </p:sp>
    </p:spTree>
    <p:extLst>
      <p:ext uri="{BB962C8B-B14F-4D97-AF65-F5344CB8AC3E}">
        <p14:creationId xmlns:p14="http://schemas.microsoft.com/office/powerpoint/2010/main" val="1976849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Uses</a:t>
            </a: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what is supervised learning?!</a:t>
            </a:r>
            <a:endParaRPr lang="en-US" sz="3600" dirty="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a:solidFill>
                  <a:srgbClr val="0070C0"/>
                </a:solidFill>
                <a:latin typeface="Helvetica Neue Thin" charset="0"/>
                <a:ea typeface="Helvetica Neue Thin" charset="0"/>
                <a:cs typeface="Helvetica Neue Thin" charset="0"/>
              </a:rPr>
              <a:t>It’s supervised because the algorithm is learning from the examples you provide it.</a:t>
            </a:r>
          </a:p>
        </p:txBody>
      </p:sp>
    </p:spTree>
    <p:extLst>
      <p:ext uri="{BB962C8B-B14F-4D97-AF65-F5344CB8AC3E}">
        <p14:creationId xmlns:p14="http://schemas.microsoft.com/office/powerpoint/2010/main" val="969171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Experiment Design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a:solidFill>
                  <a:srgbClr val="0070C0"/>
                </a:solidFill>
                <a:latin typeface="Helvetica Neue Thin" charset="0"/>
                <a:ea typeface="Helvetica Neue Thin" charset="0"/>
                <a:cs typeface="Helvetica Neue Thin" charset="0"/>
              </a:rPr>
              <a:t>Intended Use</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a:solidFill>
                  <a:srgbClr val="0070C0"/>
                </a:solidFill>
                <a:latin typeface="Helvetica Neue Thin" charset="0"/>
                <a:ea typeface="Helvetica Neue Thin" charset="0"/>
                <a:cs typeface="Helvetica Neue Thin" charset="0"/>
              </a:rPr>
              <a:t>Intended Use</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a:solidFill>
                  <a:srgbClr val="0070C0"/>
                </a:solidFill>
                <a:latin typeface="Helvetica Neue Thin" charset="0"/>
                <a:ea typeface="Helvetica Neue Thin" charset="0"/>
                <a:cs typeface="Helvetica Neue Thin" charset="0"/>
              </a:rPr>
              <a:t>Data</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a:solidFill>
                  <a:srgbClr val="0070C0"/>
                </a:solidFill>
                <a:latin typeface="Helvetica Neue Thin" charset="0"/>
                <a:ea typeface="Helvetica Neue Thin" charset="0"/>
                <a:cs typeface="Helvetica Neue Thin" charset="0"/>
              </a:rPr>
              <a:t>Data</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8F4109-7BBC-ED48-834E-F2794D8279DA}" type="slidenum">
              <a:rPr lang="en-US" smtClean="0"/>
              <a:t>3</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
        <p:nvSpPr>
          <p:cNvPr id="3" name="Rectangle 2">
            <a:extLst>
              <a:ext uri="{FF2B5EF4-FFF2-40B4-BE49-F238E27FC236}">
                <a16:creationId xmlns:a16="http://schemas.microsoft.com/office/drawing/2014/main" id="{01FF03FF-E2DF-1C44-A48D-F080B65E1990}"/>
              </a:ext>
            </a:extLst>
          </p:cNvPr>
          <p:cNvSpPr/>
          <p:nvPr/>
        </p:nvSpPr>
        <p:spPr>
          <a:xfrm>
            <a:off x="728766" y="278713"/>
            <a:ext cx="6784142" cy="584775"/>
          </a:xfrm>
          <a:prstGeom prst="rect">
            <a:avLst/>
          </a:prstGeom>
        </p:spPr>
        <p:txBody>
          <a:bodyPr wrap="square">
            <a:spAutoFit/>
          </a:bodyPr>
          <a:lstStyle/>
          <a:p>
            <a:r>
              <a:rPr lang="en-US" sz="3200" dirty="0">
                <a:solidFill>
                  <a:schemeClr val="tx2"/>
                </a:solidFill>
                <a:latin typeface="Avenir Book" charset="0"/>
                <a:ea typeface="Avenir Book" charset="0"/>
                <a:cs typeface="Avenir Book" charset="0"/>
              </a:rPr>
              <a:t>Homework #1 Observations</a:t>
            </a:r>
          </a:p>
        </p:txBody>
      </p:sp>
      <p:graphicFrame>
        <p:nvGraphicFramePr>
          <p:cNvPr id="7" name="Chart 6">
            <a:extLst>
              <a:ext uri="{FF2B5EF4-FFF2-40B4-BE49-F238E27FC236}">
                <a16:creationId xmlns:a16="http://schemas.microsoft.com/office/drawing/2014/main" id="{7C531749-25A8-BB4C-AE92-58C5373129F4}"/>
              </a:ext>
            </a:extLst>
          </p:cNvPr>
          <p:cNvGraphicFramePr>
            <a:graphicFrameLocks/>
          </p:cNvGraphicFramePr>
          <p:nvPr>
            <p:extLst>
              <p:ext uri="{D42A27DB-BD31-4B8C-83A1-F6EECF244321}">
                <p14:modId xmlns:p14="http://schemas.microsoft.com/office/powerpoint/2010/main" val="3281211235"/>
              </p:ext>
            </p:extLst>
          </p:nvPr>
        </p:nvGraphicFramePr>
        <p:xfrm>
          <a:off x="6186016" y="1325153"/>
          <a:ext cx="5167784" cy="4993615"/>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D5E1168C-F7F4-5245-8FDD-3C0CA7B7AF05}"/>
              </a:ext>
            </a:extLst>
          </p:cNvPr>
          <p:cNvSpPr/>
          <p:nvPr/>
        </p:nvSpPr>
        <p:spPr>
          <a:xfrm>
            <a:off x="6186016" y="863488"/>
            <a:ext cx="6784142" cy="461665"/>
          </a:xfrm>
          <a:prstGeom prst="rect">
            <a:avLst/>
          </a:prstGeom>
        </p:spPr>
        <p:txBody>
          <a:bodyPr wrap="square">
            <a:spAutoFit/>
          </a:bodyPr>
          <a:lstStyle/>
          <a:p>
            <a:r>
              <a:rPr lang="en-US" sz="2400" dirty="0">
                <a:solidFill>
                  <a:schemeClr val="tx2"/>
                </a:solidFill>
                <a:latin typeface="Avenir Book" charset="0"/>
                <a:ea typeface="Avenir Book" charset="0"/>
                <a:cs typeface="Avenir Book" charset="0"/>
              </a:rPr>
              <a:t>Time to Process (Seconds)</a:t>
            </a:r>
          </a:p>
        </p:txBody>
      </p:sp>
      <p:graphicFrame>
        <p:nvGraphicFramePr>
          <p:cNvPr id="10" name="Chart 9">
            <a:extLst>
              <a:ext uri="{FF2B5EF4-FFF2-40B4-BE49-F238E27FC236}">
                <a16:creationId xmlns:a16="http://schemas.microsoft.com/office/drawing/2014/main" id="{7BC2AB26-9FF6-D741-9FB6-A4E5545E8445}"/>
              </a:ext>
            </a:extLst>
          </p:cNvPr>
          <p:cNvGraphicFramePr>
            <a:graphicFrameLocks/>
          </p:cNvGraphicFramePr>
          <p:nvPr>
            <p:extLst>
              <p:ext uri="{D42A27DB-BD31-4B8C-83A1-F6EECF244321}">
                <p14:modId xmlns:p14="http://schemas.microsoft.com/office/powerpoint/2010/main" val="3086691429"/>
              </p:ext>
            </p:extLst>
          </p:nvPr>
        </p:nvGraphicFramePr>
        <p:xfrm>
          <a:off x="1554290" y="1532238"/>
          <a:ext cx="3610834" cy="4596713"/>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a:extLst>
              <a:ext uri="{FF2B5EF4-FFF2-40B4-BE49-F238E27FC236}">
                <a16:creationId xmlns:a16="http://schemas.microsoft.com/office/drawing/2014/main" id="{14259005-2584-3249-9AB8-D455CFF52309}"/>
              </a:ext>
            </a:extLst>
          </p:cNvPr>
          <p:cNvSpPr/>
          <p:nvPr/>
        </p:nvSpPr>
        <p:spPr>
          <a:xfrm>
            <a:off x="1554290" y="857950"/>
            <a:ext cx="6784142" cy="461665"/>
          </a:xfrm>
          <a:prstGeom prst="rect">
            <a:avLst/>
          </a:prstGeom>
        </p:spPr>
        <p:txBody>
          <a:bodyPr wrap="square">
            <a:spAutoFit/>
          </a:bodyPr>
          <a:lstStyle/>
          <a:p>
            <a:r>
              <a:rPr lang="en-US" sz="2400" dirty="0">
                <a:solidFill>
                  <a:schemeClr val="tx2"/>
                </a:solidFill>
                <a:latin typeface="Avenir Book" charset="0"/>
                <a:ea typeface="Avenir Book" charset="0"/>
                <a:cs typeface="Avenir Book" charset="0"/>
              </a:rPr>
              <a:t>Grade distribution (10 max)</a:t>
            </a:r>
          </a:p>
        </p:txBody>
      </p:sp>
    </p:spTree>
    <p:extLst>
      <p:ext uri="{BB962C8B-B14F-4D97-AF65-F5344CB8AC3E}">
        <p14:creationId xmlns:p14="http://schemas.microsoft.com/office/powerpoint/2010/main" val="1283853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a:solidFill>
                  <a:srgbClr val="0070C0"/>
                </a:solidFill>
                <a:latin typeface="Helvetica Neue Thin" charset="0"/>
                <a:ea typeface="Helvetica Neue Thin" charset="0"/>
                <a:cs typeface="Helvetica Neue Thin" charset="0"/>
              </a:rPr>
              <a:t>Question</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a:solidFill>
                  <a:srgbClr val="0070C0"/>
                </a:solidFill>
                <a:latin typeface="Helvetica Neue Thin" charset="0"/>
                <a:ea typeface="Helvetica Neue Thin" charset="0"/>
                <a:cs typeface="Helvetica Neue Thin" charset="0"/>
              </a:rPr>
              <a:t>Supervised Learning Algorithms</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Area Under the Curve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a:solidFill>
                  <a:srgbClr val="0070C0"/>
                </a:solidFill>
                <a:latin typeface="Helvetica Neue Thin" charset="0"/>
                <a:ea typeface="Helvetica Neue Thin" charset="0"/>
                <a:cs typeface="Helvetica Neue Thin" charset="0"/>
              </a:rPr>
              <a:t>Supervised Learning Algorithms</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442517"/>
            <a:ext cx="11266833" cy="707886"/>
          </a:xfrm>
          <a:prstGeom prst="rect">
            <a:avLst/>
          </a:prstGeom>
        </p:spPr>
        <p:txBody>
          <a:bodyPr wrap="square">
            <a:spAutoFit/>
          </a:bodyPr>
          <a:lstStyle/>
          <a:p>
            <a:pPr marL="742950" indent="-742950">
              <a:buFont typeface="+mj-lt"/>
              <a:buAutoNum type="arabicPeriod" startAt="4"/>
              <a:defRPr/>
            </a:pPr>
            <a:r>
              <a:rPr lang="en-US" sz="4000" b="1" dirty="0">
                <a:solidFill>
                  <a:srgbClr val="0070C0"/>
                </a:solidFill>
                <a:latin typeface="Helvetica Neue Thin" charset="0"/>
                <a:ea typeface="Helvetica Neue Thin" charset="0"/>
                <a:cs typeface="Helvetica Neue Thin" charset="0"/>
              </a:rPr>
              <a:t>Model validation and experiment design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3DDF6224-8035-A54F-B5D7-53C8F43F8FCA}"/>
              </a:ext>
            </a:extLst>
          </p:cNvPr>
          <p:cNvSpPr/>
          <p:nvPr/>
        </p:nvSpPr>
        <p:spPr>
          <a:xfrm>
            <a:off x="1128216" y="2315598"/>
            <a:ext cx="9388185" cy="3323987"/>
          </a:xfrm>
          <a:prstGeom prst="rect">
            <a:avLst/>
          </a:prstGeom>
        </p:spPr>
        <p:txBody>
          <a:bodyPr wrap="square">
            <a:spAutoFit/>
          </a:bodyPr>
          <a:lstStyle/>
          <a:p>
            <a:pPr algn="ctr">
              <a:defRPr/>
            </a:pPr>
            <a:r>
              <a:rPr lang="en-US" sz="3000" dirty="0">
                <a:solidFill>
                  <a:srgbClr val="0070C0"/>
                </a:solidFill>
                <a:latin typeface="Helvetica Neue Thin" charset="0"/>
                <a:ea typeface="Helvetica Neue Thin" charset="0"/>
                <a:cs typeface="Helvetica Neue Thin" charset="0"/>
              </a:rPr>
              <a:t>For </a:t>
            </a:r>
            <a:r>
              <a:rPr lang="en-US" sz="3000" dirty="0" err="1">
                <a:solidFill>
                  <a:srgbClr val="0070C0"/>
                </a:solidFill>
                <a:latin typeface="Helvetica Neue Thin" charset="0"/>
                <a:ea typeface="Helvetica Neue Thin" charset="0"/>
                <a:cs typeface="Helvetica Neue Thin" charset="0"/>
              </a:rPr>
              <a:t>homeworks</a:t>
            </a:r>
            <a:r>
              <a:rPr lang="en-US" sz="3000" dirty="0">
                <a:solidFill>
                  <a:srgbClr val="0070C0"/>
                </a:solidFill>
                <a:latin typeface="Helvetica Neue Thin" charset="0"/>
                <a:ea typeface="Helvetica Neue Thin" charset="0"/>
                <a:cs typeface="Helvetica Neue Thin" charset="0"/>
              </a:rPr>
              <a:t> #1 and #2, suppose you were given a pre-written script with all the relevant code and all you had to do was change variable names based on step-by-step instructions. (too soon?)</a:t>
            </a:r>
          </a:p>
          <a:p>
            <a:pPr algn="ctr">
              <a:defRPr/>
            </a:pPr>
            <a:endParaRPr lang="en-US" sz="3000" i="1" dirty="0">
              <a:solidFill>
                <a:schemeClr val="accent6"/>
              </a:solidFill>
              <a:latin typeface="Helvetica Neue Thin" charset="0"/>
              <a:ea typeface="Helvetica Neue Thin" charset="0"/>
              <a:cs typeface="Helvetica Neue Thin" charset="0"/>
            </a:endParaRPr>
          </a:p>
          <a:p>
            <a:pPr algn="ctr">
              <a:defRPr/>
            </a:pPr>
            <a:r>
              <a:rPr lang="en-US" sz="3000" i="1" dirty="0">
                <a:solidFill>
                  <a:schemeClr val="accent6"/>
                </a:solidFill>
                <a:latin typeface="Helvetica Neue Thin" charset="0"/>
                <a:ea typeface="Helvetica Neue Thin" charset="0"/>
                <a:cs typeface="Helvetica Neue Thin" charset="0"/>
              </a:rPr>
              <a:t>What would I (and you) have learned about your ability to program solutions to technical problems?</a:t>
            </a:r>
          </a:p>
        </p:txBody>
      </p:sp>
    </p:spTree>
    <p:extLst>
      <p:ext uri="{BB962C8B-B14F-4D97-AF65-F5344CB8AC3E}">
        <p14:creationId xmlns:p14="http://schemas.microsoft.com/office/powerpoint/2010/main" val="1651716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3" name="TextBox 2">
            <a:extLst>
              <a:ext uri="{FF2B5EF4-FFF2-40B4-BE49-F238E27FC236}">
                <a16:creationId xmlns:a16="http://schemas.microsoft.com/office/drawing/2014/main" id="{01208153-38FA-E347-AA3F-650A9CD25A35}"/>
              </a:ext>
            </a:extLst>
          </p:cNvPr>
          <p:cNvSpPr txBox="1"/>
          <p:nvPr/>
        </p:nvSpPr>
        <p:spPr>
          <a:xfrm>
            <a:off x="6079525" y="5876882"/>
            <a:ext cx="3802346" cy="707886"/>
          </a:xfrm>
          <a:prstGeom prst="rect">
            <a:avLst/>
          </a:prstGeom>
          <a:noFill/>
        </p:spPr>
        <p:txBody>
          <a:bodyPr wrap="square" rtlCol="0">
            <a:spAutoFit/>
          </a:bodyPr>
          <a:lstStyle/>
          <a:p>
            <a:pPr algn="r"/>
            <a:r>
              <a:rPr lang="en-US" sz="2000" i="1" dirty="0">
                <a:solidFill>
                  <a:srgbClr val="FF0000"/>
                </a:solidFill>
              </a:rPr>
              <a:t>This would have demonstrate that one is able to fill in the blank</a:t>
            </a:r>
          </a:p>
        </p:txBody>
      </p:sp>
      <p:cxnSp>
        <p:nvCxnSpPr>
          <p:cNvPr id="5" name="Curved Connector 4">
            <a:extLst>
              <a:ext uri="{FF2B5EF4-FFF2-40B4-BE49-F238E27FC236}">
                <a16:creationId xmlns:a16="http://schemas.microsoft.com/office/drawing/2014/main" id="{77DF029D-B57B-E145-AB87-DD8189030091}"/>
              </a:ext>
            </a:extLst>
          </p:cNvPr>
          <p:cNvCxnSpPr>
            <a:cxnSpLocks/>
            <a:stCxn id="3" idx="3"/>
          </p:cNvCxnSpPr>
          <p:nvPr/>
        </p:nvCxnSpPr>
        <p:spPr>
          <a:xfrm flipH="1" flipV="1">
            <a:off x="9514705" y="5486403"/>
            <a:ext cx="367166" cy="744422"/>
          </a:xfrm>
          <a:prstGeom prst="curvedConnector4">
            <a:avLst>
              <a:gd name="adj1" fmla="val -62261"/>
              <a:gd name="adj2" fmla="val 7377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5355EF5-EF03-B345-8FA1-41A2C6C3CB5D}"/>
              </a:ext>
            </a:extLst>
          </p:cNvPr>
          <p:cNvSpPr/>
          <p:nvPr/>
        </p:nvSpPr>
        <p:spPr>
          <a:xfrm>
            <a:off x="-641660" y="622902"/>
            <a:ext cx="88712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
        <p:nvSpPr>
          <p:cNvPr id="13" name="Rectangle 12">
            <a:extLst>
              <a:ext uri="{FF2B5EF4-FFF2-40B4-BE49-F238E27FC236}">
                <a16:creationId xmlns:a16="http://schemas.microsoft.com/office/drawing/2014/main" id="{DBA96A81-98A7-5C4D-91C9-1F84511D366E}"/>
              </a:ext>
            </a:extLst>
          </p:cNvPr>
          <p:cNvSpPr/>
          <p:nvPr/>
        </p:nvSpPr>
        <p:spPr>
          <a:xfrm>
            <a:off x="1128216" y="2315598"/>
            <a:ext cx="9388185" cy="3323987"/>
          </a:xfrm>
          <a:prstGeom prst="rect">
            <a:avLst/>
          </a:prstGeom>
        </p:spPr>
        <p:txBody>
          <a:bodyPr wrap="square">
            <a:spAutoFit/>
          </a:bodyPr>
          <a:lstStyle/>
          <a:p>
            <a:pPr algn="ctr">
              <a:defRPr/>
            </a:pPr>
            <a:r>
              <a:rPr lang="en-US" sz="3000" dirty="0">
                <a:solidFill>
                  <a:srgbClr val="0070C0"/>
                </a:solidFill>
                <a:latin typeface="Helvetica Neue Thin" charset="0"/>
                <a:ea typeface="Helvetica Neue Thin" charset="0"/>
                <a:cs typeface="Helvetica Neue Thin" charset="0"/>
              </a:rPr>
              <a:t>For </a:t>
            </a:r>
            <a:r>
              <a:rPr lang="en-US" sz="3000" dirty="0" err="1">
                <a:solidFill>
                  <a:srgbClr val="0070C0"/>
                </a:solidFill>
                <a:latin typeface="Helvetica Neue Thin" charset="0"/>
                <a:ea typeface="Helvetica Neue Thin" charset="0"/>
                <a:cs typeface="Helvetica Neue Thin" charset="0"/>
              </a:rPr>
              <a:t>homeworks</a:t>
            </a:r>
            <a:r>
              <a:rPr lang="en-US" sz="3000" dirty="0">
                <a:solidFill>
                  <a:srgbClr val="0070C0"/>
                </a:solidFill>
                <a:latin typeface="Helvetica Neue Thin" charset="0"/>
                <a:ea typeface="Helvetica Neue Thin" charset="0"/>
                <a:cs typeface="Helvetica Neue Thin" charset="0"/>
              </a:rPr>
              <a:t> #1 and #2, suppose you were given a pre-written script with all the relevant code and all you had to do was change variable names based on step-by-step instructions.</a:t>
            </a:r>
          </a:p>
          <a:p>
            <a:pPr algn="ctr">
              <a:defRPr/>
            </a:pPr>
            <a:endParaRPr lang="en-US" sz="3000" i="1" dirty="0">
              <a:solidFill>
                <a:schemeClr val="accent6"/>
              </a:solidFill>
              <a:latin typeface="Helvetica Neue Thin" charset="0"/>
              <a:ea typeface="Helvetica Neue Thin" charset="0"/>
              <a:cs typeface="Helvetica Neue Thin" charset="0"/>
            </a:endParaRPr>
          </a:p>
          <a:p>
            <a:pPr algn="ctr">
              <a:defRPr/>
            </a:pPr>
            <a:r>
              <a:rPr lang="en-US" sz="3000" i="1" dirty="0">
                <a:solidFill>
                  <a:schemeClr val="accent6"/>
                </a:solidFill>
                <a:latin typeface="Helvetica Neue Thin" charset="0"/>
                <a:ea typeface="Helvetica Neue Thin" charset="0"/>
                <a:cs typeface="Helvetica Neue Thin" charset="0"/>
              </a:rPr>
              <a:t>What would I (and you) have learned about your ability to program solutions to technical problems?</a:t>
            </a:r>
          </a:p>
        </p:txBody>
      </p:sp>
    </p:spTree>
    <p:extLst>
      <p:ext uri="{BB962C8B-B14F-4D97-AF65-F5344CB8AC3E}">
        <p14:creationId xmlns:p14="http://schemas.microsoft.com/office/powerpoint/2010/main" val="230270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1128216" y="2060942"/>
            <a:ext cx="9388185" cy="3539430"/>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For a model to be useful (including regression) to actually be useful, it must be accurate.</a:t>
            </a:r>
          </a:p>
          <a:p>
            <a:pPr algn="ctr">
              <a:defRPr/>
            </a:pPr>
            <a:endParaRPr lang="en-US" sz="3600" dirty="0">
              <a:solidFill>
                <a:srgbClr val="0070C0"/>
              </a:solidFill>
              <a:latin typeface="Helvetica Neue Thin" charset="0"/>
              <a:ea typeface="Helvetica Neue Thin" charset="0"/>
              <a:cs typeface="Helvetica Neue Thin" charset="0"/>
            </a:endParaRPr>
          </a:p>
          <a:p>
            <a:pPr algn="ctr">
              <a:defRPr/>
            </a:pPr>
            <a:r>
              <a:rPr lang="en-US" sz="4400" dirty="0">
                <a:solidFill>
                  <a:srgbClr val="92D050"/>
                </a:solidFill>
                <a:latin typeface="Helvetica Neue Thin" charset="0"/>
                <a:ea typeface="Helvetica Neue Thin" charset="0"/>
                <a:cs typeface="Helvetica Neue Thin" charset="0"/>
              </a:rPr>
              <a:t>What constitutes accuracy?</a:t>
            </a:r>
            <a:endParaRPr lang="en-US" sz="3600" dirty="0">
              <a:solidFill>
                <a:srgbClr val="92D050"/>
              </a:solidFill>
              <a:latin typeface="Helvetica Neue Thin" charset="0"/>
              <a:ea typeface="Helvetica Neue Thin" charset="0"/>
              <a:cs typeface="Helvetica Neue Thin" charset="0"/>
            </a:endParaRPr>
          </a:p>
          <a:p>
            <a:pPr algn="ctr">
              <a:defRPr/>
            </a:pPr>
            <a:endParaRPr lang="en-US" sz="3600" dirty="0">
              <a:solidFill>
                <a:srgbClr val="0070C0"/>
              </a:solidFill>
              <a:latin typeface="Helvetica Neue Thin" charset="0"/>
              <a:ea typeface="Helvetica Neue Thin" charset="0"/>
              <a:cs typeface="Helvetica Neue Thin" charset="0"/>
            </a:endParaRPr>
          </a:p>
          <a:p>
            <a:pPr algn="ctr">
              <a:defRPr/>
            </a:pPr>
            <a:endParaRPr lang="en-US" sz="3600" dirty="0">
              <a:solidFill>
                <a:srgbClr val="0070C0"/>
              </a:solidFill>
              <a:latin typeface="Helvetica Neue Thin" charset="0"/>
              <a:ea typeface="Helvetica Neue Thin" charset="0"/>
              <a:cs typeface="Helvetica Neue Thin" charset="0"/>
            </a:endParaRPr>
          </a:p>
        </p:txBody>
      </p:sp>
      <p:sp>
        <p:nvSpPr>
          <p:cNvPr id="8" name="Rectangle 7">
            <a:extLst>
              <a:ext uri="{FF2B5EF4-FFF2-40B4-BE49-F238E27FC236}">
                <a16:creationId xmlns:a16="http://schemas.microsoft.com/office/drawing/2014/main" id="{FE719A47-AAC6-DA45-8E07-51BA4947E4C8}"/>
              </a:ext>
            </a:extLst>
          </p:cNvPr>
          <p:cNvSpPr/>
          <p:nvPr/>
        </p:nvSpPr>
        <p:spPr>
          <a:xfrm>
            <a:off x="-641660" y="622902"/>
            <a:ext cx="88712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4018992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Icebreaker #1</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938992"/>
          </a:xfrm>
          <a:prstGeom prst="rect">
            <a:avLst/>
          </a:prstGeom>
        </p:spPr>
        <p:txBody>
          <a:bodyPr wrap="square">
            <a:spAutoFit/>
          </a:bodyPr>
          <a:lstStyle/>
          <a:p>
            <a:pPr algn="ctr">
              <a:defRPr/>
            </a:pPr>
            <a:r>
              <a:rPr lang="en-US" sz="4000" dirty="0">
                <a:solidFill>
                  <a:srgbClr val="0070C0"/>
                </a:solidFill>
                <a:latin typeface="Helvetica Neue Thin" charset="0"/>
                <a:ea typeface="Helvetica Neue Thin" charset="0"/>
                <a:cs typeface="Helvetica Neue Thin" charset="0"/>
              </a:rPr>
              <a:t>Given a data set, two values were randomly removed. Based on the examples, what will the 3</a:t>
            </a:r>
            <a:r>
              <a:rPr lang="en-US" sz="4000" baseline="30000" dirty="0">
                <a:solidFill>
                  <a:srgbClr val="0070C0"/>
                </a:solidFill>
                <a:latin typeface="Helvetica Neue Thin" charset="0"/>
                <a:ea typeface="Helvetica Neue Thin" charset="0"/>
                <a:cs typeface="Helvetica Neue Thin" charset="0"/>
              </a:rPr>
              <a:t>rd</a:t>
            </a:r>
            <a:r>
              <a:rPr lang="en-US" sz="4000" dirty="0">
                <a:solidFill>
                  <a:srgbClr val="0070C0"/>
                </a:solidFill>
                <a:latin typeface="Helvetica Neue Thin" charset="0"/>
                <a:ea typeface="Helvetica Neue Thin" charset="0"/>
                <a:cs typeface="Helvetica Neue Thin" charset="0"/>
              </a:rPr>
              <a:t> and 6</a:t>
            </a:r>
            <a:r>
              <a:rPr lang="en-US" sz="4000" baseline="30000" dirty="0">
                <a:solidFill>
                  <a:srgbClr val="0070C0"/>
                </a:solidFill>
                <a:latin typeface="Helvetica Neue Thin" charset="0"/>
                <a:ea typeface="Helvetica Neue Thin" charset="0"/>
                <a:cs typeface="Helvetica Neue Thin" charset="0"/>
              </a:rPr>
              <a:t>th</a:t>
            </a:r>
            <a:r>
              <a:rPr lang="en-US" sz="4000" dirty="0">
                <a:solidFill>
                  <a:srgbClr val="0070C0"/>
                </a:solidFill>
                <a:latin typeface="Helvetica Neue Thin" charset="0"/>
                <a:ea typeface="Helvetica Neue Thin" charset="0"/>
                <a:cs typeface="Helvetica Neue Thin" charset="0"/>
              </a:rPr>
              <a:t> values likely be?</a:t>
            </a: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2		4		 		16		 32</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 is the pattern?</a:t>
            </a: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2		4		</a:t>
            </a:r>
            <a:r>
              <a:rPr lang="en-US" sz="6000" b="1" dirty="0">
                <a:solidFill>
                  <a:schemeClr val="accent6"/>
                </a:solidFill>
                <a:latin typeface="Avenir Book" charset="0"/>
                <a:ea typeface="Avenir Book" charset="0"/>
                <a:cs typeface="Avenir Book" charset="0"/>
              </a:rPr>
              <a:t>8</a:t>
            </a:r>
            <a:r>
              <a:rPr lang="en-US" sz="6000" b="1" dirty="0">
                <a:solidFill>
                  <a:schemeClr val="accent1"/>
                </a:solidFill>
                <a:latin typeface="Avenir Book" charset="0"/>
                <a:ea typeface="Avenir Book" charset="0"/>
                <a:cs typeface="Avenir Book" charset="0"/>
              </a:rPr>
              <a:t>		16		 32	 </a:t>
            </a:r>
            <a:r>
              <a:rPr lang="en-US" sz="6000" b="1" dirty="0">
                <a:solidFill>
                  <a:schemeClr val="accent6"/>
                </a:solidFill>
                <a:latin typeface="Avenir Book" charset="0"/>
                <a:ea typeface="Avenir Book" charset="0"/>
                <a:cs typeface="Avenir Book" charset="0"/>
              </a:rPr>
              <a:t>64</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Icebreaker #1</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15082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mc:AlternateContent xmlns:mc="http://schemas.openxmlformats.org/markup-compatibility/2006">
        <mc:Choice xmlns:a14="http://schemas.microsoft.com/office/drawing/2010/main" Requires="a14">
          <p:sp>
            <p:nvSpPr>
              <p:cNvPr id="10" name="Rectangle 9"/>
              <p:cNvSpPr/>
              <p:nvPr/>
            </p:nvSpPr>
            <p:spPr>
              <a:xfrm>
                <a:off x="1523632" y="4235731"/>
                <a:ext cx="9388185" cy="923330"/>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sSup>
                        <m:sSupPr>
                          <m:ctrlPr>
                            <a:rPr lang="en-US" sz="5400" i="1" dirty="0" smtClean="0">
                              <a:solidFill>
                                <a:srgbClr val="0070C0"/>
                              </a:solidFill>
                              <a:latin typeface="Cambria Math" panose="02040503050406030204" pitchFamily="18" charset="0"/>
                              <a:ea typeface="Helvetica Neue Thin" charset="0"/>
                              <a:cs typeface="Helvetica Neue Thin" charset="0"/>
                            </a:rPr>
                          </m:ctrlPr>
                        </m:sSupPr>
                        <m:e>
                          <m:r>
                            <a:rPr lang="en-US" sz="5400" b="0" i="1" dirty="0" smtClean="0">
                              <a:solidFill>
                                <a:srgbClr val="0070C0"/>
                              </a:solidFill>
                              <a:latin typeface="Cambria Math" panose="02040503050406030204" pitchFamily="18" charset="0"/>
                              <a:ea typeface="Helvetica Neue Thin" charset="0"/>
                              <a:cs typeface="Helvetica Neue Thin" charset="0"/>
                            </a:rPr>
                            <m:t>𝑦</m:t>
                          </m:r>
                          <m:r>
                            <a:rPr lang="en-US" sz="5400" b="0" i="1" dirty="0" smtClean="0">
                              <a:solidFill>
                                <a:srgbClr val="0070C0"/>
                              </a:solidFill>
                              <a:latin typeface="Cambria Math" panose="02040503050406030204" pitchFamily="18" charset="0"/>
                              <a:ea typeface="Helvetica Neue Thin" charset="0"/>
                              <a:cs typeface="Helvetica Neue Thin" charset="0"/>
                            </a:rPr>
                            <m:t>= 2</m:t>
                          </m:r>
                        </m:e>
                        <m:sup>
                          <m:r>
                            <a:rPr lang="en-US" sz="5400" b="0" i="1" dirty="0" smtClean="0">
                              <a:solidFill>
                                <a:srgbClr val="0070C0"/>
                              </a:solidFill>
                              <a:latin typeface="Cambria Math" panose="02040503050406030204" pitchFamily="18" charset="0"/>
                              <a:ea typeface="Helvetica Neue Thin" charset="0"/>
                              <a:cs typeface="Helvetica Neue Thin" charset="0"/>
                            </a:rPr>
                            <m:t>𝑛</m:t>
                          </m:r>
                        </m:sup>
                      </m:sSup>
                    </m:oMath>
                  </m:oMathPara>
                </a14:m>
                <a:endParaRPr lang="en-US" sz="5400" dirty="0">
                  <a:solidFill>
                    <a:srgbClr val="0070C0"/>
                  </a:solidFill>
                  <a:latin typeface="Helvetica Neue Thin" charset="0"/>
                  <a:ea typeface="Helvetica Neue Thin" charset="0"/>
                  <a:cs typeface="Helvetica Neue Thin" charset="0"/>
                </a:endParaRPr>
              </a:p>
            </p:txBody>
          </p:sp>
        </mc:Choice>
        <mc:Fallback>
          <p:sp>
            <p:nvSpPr>
              <p:cNvPr id="10" name="Rectangle 9"/>
              <p:cNvSpPr>
                <a:spLocks noRot="1" noChangeAspect="1" noMove="1" noResize="1" noEditPoints="1" noAdjustHandles="1" noChangeArrowheads="1" noChangeShapeType="1" noTextEdit="1"/>
              </p:cNvSpPr>
              <p:nvPr/>
            </p:nvSpPr>
            <p:spPr>
              <a:xfrm>
                <a:off x="1523632" y="4235731"/>
                <a:ext cx="9388185" cy="923330"/>
              </a:xfrm>
              <a:prstGeom prst="rect">
                <a:avLst/>
              </a:prstGeom>
              <a:blipFill>
                <a:blip r:embed="rId3"/>
                <a:stretch>
                  <a:fillRect b="-31507"/>
                </a:stretch>
              </a:blipFill>
            </p:spPr>
            <p:txBody>
              <a:bodyPr/>
              <a:lstStyle/>
              <a:p>
                <a:r>
                  <a:rPr lang="en-US">
                    <a:noFill/>
                  </a:rPr>
                  <a:t> </a:t>
                </a:r>
              </a:p>
            </p:txBody>
          </p:sp>
        </mc:Fallback>
      </mc:AlternateContent>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2		4		</a:t>
            </a:r>
            <a:r>
              <a:rPr lang="en-US" sz="6000" b="1" dirty="0">
                <a:solidFill>
                  <a:schemeClr val="accent6"/>
                </a:solidFill>
                <a:latin typeface="Avenir Book" charset="0"/>
                <a:ea typeface="Avenir Book" charset="0"/>
                <a:cs typeface="Avenir Book" charset="0"/>
              </a:rPr>
              <a:t>8</a:t>
            </a:r>
            <a:r>
              <a:rPr lang="en-US" sz="6000" b="1" dirty="0">
                <a:solidFill>
                  <a:schemeClr val="accent1"/>
                </a:solidFill>
                <a:latin typeface="Avenir Book" charset="0"/>
                <a:ea typeface="Avenir Book" charset="0"/>
                <a:cs typeface="Avenir Book" charset="0"/>
              </a:rPr>
              <a:t>		16		 32	 </a:t>
            </a:r>
            <a:r>
              <a:rPr lang="en-US" sz="6000" b="1" dirty="0">
                <a:solidFill>
                  <a:schemeClr val="accent6"/>
                </a:solidFill>
                <a:latin typeface="Avenir Book" charset="0"/>
                <a:ea typeface="Avenir Book" charset="0"/>
                <a:cs typeface="Avenir Book" charset="0"/>
              </a:rPr>
              <a:t>64</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Icebreaker #1</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632575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8F4109-7BBC-ED48-834E-F2794D8279DA}" type="slidenum">
              <a:rPr lang="en-US" smtClean="0"/>
              <a:t>4</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
        <p:nvSpPr>
          <p:cNvPr id="3" name="Rectangle 2">
            <a:extLst>
              <a:ext uri="{FF2B5EF4-FFF2-40B4-BE49-F238E27FC236}">
                <a16:creationId xmlns:a16="http://schemas.microsoft.com/office/drawing/2014/main" id="{01FF03FF-E2DF-1C44-A48D-F080B65E1990}"/>
              </a:ext>
            </a:extLst>
          </p:cNvPr>
          <p:cNvSpPr/>
          <p:nvPr/>
        </p:nvSpPr>
        <p:spPr>
          <a:xfrm>
            <a:off x="728766" y="278713"/>
            <a:ext cx="6784142" cy="584775"/>
          </a:xfrm>
          <a:prstGeom prst="rect">
            <a:avLst/>
          </a:prstGeom>
        </p:spPr>
        <p:txBody>
          <a:bodyPr wrap="square">
            <a:spAutoFit/>
          </a:bodyPr>
          <a:lstStyle/>
          <a:p>
            <a:r>
              <a:rPr lang="en-US" sz="3200" dirty="0">
                <a:solidFill>
                  <a:schemeClr val="tx2"/>
                </a:solidFill>
                <a:latin typeface="Avenir Book" charset="0"/>
                <a:ea typeface="Avenir Book" charset="0"/>
                <a:cs typeface="Avenir Book" charset="0"/>
              </a:rPr>
              <a:t>Homework #2 Observations</a:t>
            </a:r>
          </a:p>
        </p:txBody>
      </p:sp>
      <p:sp>
        <p:nvSpPr>
          <p:cNvPr id="12" name="Rectangle 11">
            <a:extLst>
              <a:ext uri="{FF2B5EF4-FFF2-40B4-BE49-F238E27FC236}">
                <a16:creationId xmlns:a16="http://schemas.microsoft.com/office/drawing/2014/main" id="{14259005-2584-3249-9AB8-D455CFF52309}"/>
              </a:ext>
            </a:extLst>
          </p:cNvPr>
          <p:cNvSpPr/>
          <p:nvPr/>
        </p:nvSpPr>
        <p:spPr>
          <a:xfrm>
            <a:off x="1554290" y="857950"/>
            <a:ext cx="6784142" cy="461665"/>
          </a:xfrm>
          <a:prstGeom prst="rect">
            <a:avLst/>
          </a:prstGeom>
        </p:spPr>
        <p:txBody>
          <a:bodyPr wrap="square">
            <a:spAutoFit/>
          </a:bodyPr>
          <a:lstStyle/>
          <a:p>
            <a:r>
              <a:rPr lang="en-US" sz="2400" dirty="0">
                <a:solidFill>
                  <a:schemeClr val="tx2"/>
                </a:solidFill>
                <a:latin typeface="Avenir Book" charset="0"/>
                <a:ea typeface="Avenir Book" charset="0"/>
                <a:cs typeface="Avenir Book" charset="0"/>
              </a:rPr>
              <a:t>Grade distribution (10 max)</a:t>
            </a:r>
          </a:p>
        </p:txBody>
      </p:sp>
      <p:graphicFrame>
        <p:nvGraphicFramePr>
          <p:cNvPr id="11" name="Chart 10">
            <a:extLst>
              <a:ext uri="{FF2B5EF4-FFF2-40B4-BE49-F238E27FC236}">
                <a16:creationId xmlns:a16="http://schemas.microsoft.com/office/drawing/2014/main" id="{47125760-C2C1-E947-8CDC-FE2201FA7E39}"/>
              </a:ext>
            </a:extLst>
          </p:cNvPr>
          <p:cNvGraphicFramePr>
            <a:graphicFrameLocks/>
          </p:cNvGraphicFramePr>
          <p:nvPr>
            <p:extLst>
              <p:ext uri="{D42A27DB-BD31-4B8C-83A1-F6EECF244321}">
                <p14:modId xmlns:p14="http://schemas.microsoft.com/office/powerpoint/2010/main" val="3748723819"/>
              </p:ext>
            </p:extLst>
          </p:nvPr>
        </p:nvGraphicFramePr>
        <p:xfrm>
          <a:off x="1554290" y="1662613"/>
          <a:ext cx="4253386" cy="44663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43897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#2</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8th and 12th values likely be?</a:t>
            </a:r>
          </a:p>
        </p:txBody>
      </p:sp>
      <p:sp>
        <p:nvSpPr>
          <p:cNvPr id="3" name="TextBox 2"/>
          <p:cNvSpPr txBox="1"/>
          <p:nvPr/>
        </p:nvSpPr>
        <p:spPr>
          <a:xfrm>
            <a:off x="1068648" y="2315343"/>
            <a:ext cx="11123352" cy="1569660"/>
          </a:xfrm>
          <a:prstGeom prst="rect">
            <a:avLst/>
          </a:prstGeom>
          <a:noFill/>
        </p:spPr>
        <p:txBody>
          <a:bodyPr wrap="square" rtlCol="0">
            <a:spAutoFit/>
          </a:bodyPr>
          <a:lstStyle/>
          <a:p>
            <a:r>
              <a:rPr lang="en-US" sz="4800" b="1" dirty="0">
                <a:solidFill>
                  <a:schemeClr val="accent1"/>
                </a:solidFill>
                <a:latin typeface="Avenir Book" charset="0"/>
                <a:ea typeface="Avenir Book" charset="0"/>
                <a:cs typeface="Avenir Book" charset="0"/>
              </a:rPr>
              <a:t>128			512	  1024	   2048</a:t>
            </a:r>
          </a:p>
          <a:p>
            <a:pPr>
              <a:lnSpc>
                <a:spcPct val="40000"/>
              </a:lnSpc>
            </a:pPr>
            <a:r>
              <a:rPr lang="en-US" sz="2800" dirty="0">
                <a:solidFill>
                  <a:schemeClr val="bg1">
                    <a:lumMod val="50000"/>
                  </a:schemeClr>
                </a:solidFill>
                <a:latin typeface="Avenir Book" charset="0"/>
                <a:ea typeface="Avenir Book" charset="0"/>
                <a:cs typeface="Avenir Book" charset="0"/>
              </a:rPr>
              <a:t> 7		 8		 9		    10		     11		     12</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9245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#2</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3" name="TextBox 2"/>
          <p:cNvSpPr txBox="1"/>
          <p:nvPr/>
        </p:nvSpPr>
        <p:spPr>
          <a:xfrm>
            <a:off x="1068648" y="2333945"/>
            <a:ext cx="11123352" cy="1569660"/>
          </a:xfrm>
          <a:prstGeom prst="rect">
            <a:avLst/>
          </a:prstGeom>
          <a:noFill/>
        </p:spPr>
        <p:txBody>
          <a:bodyPr wrap="square" rtlCol="0">
            <a:spAutoFit/>
          </a:bodyPr>
          <a:lstStyle/>
          <a:p>
            <a:r>
              <a:rPr lang="en-US" sz="4800" b="1" dirty="0">
                <a:solidFill>
                  <a:schemeClr val="accent1"/>
                </a:solidFill>
                <a:latin typeface="Avenir Book" charset="0"/>
                <a:ea typeface="Avenir Book" charset="0"/>
                <a:cs typeface="Avenir Book" charset="0"/>
              </a:rPr>
              <a:t>128	</a:t>
            </a:r>
            <a:r>
              <a:rPr lang="en-US" sz="4800" b="1" dirty="0">
                <a:solidFill>
                  <a:srgbClr val="92D050"/>
                </a:solidFill>
                <a:latin typeface="Avenir Book" charset="0"/>
                <a:ea typeface="Avenir Book" charset="0"/>
                <a:cs typeface="Avenir Book" charset="0"/>
              </a:rPr>
              <a:t>256</a:t>
            </a:r>
            <a:r>
              <a:rPr lang="en-US" sz="4800" b="1" dirty="0">
                <a:solidFill>
                  <a:schemeClr val="accent1"/>
                </a:solidFill>
                <a:latin typeface="Avenir Book" charset="0"/>
                <a:ea typeface="Avenir Book" charset="0"/>
                <a:cs typeface="Avenir Book" charset="0"/>
              </a:rPr>
              <a:t>	512	  1024	   2048  </a:t>
            </a:r>
            <a:r>
              <a:rPr lang="en-US" sz="4800" b="1" dirty="0">
                <a:solidFill>
                  <a:srgbClr val="92D050"/>
                </a:solidFill>
                <a:latin typeface="Avenir Book" charset="0"/>
                <a:ea typeface="Avenir Book" charset="0"/>
                <a:cs typeface="Avenir Book" charset="0"/>
              </a:rPr>
              <a:t>4096</a:t>
            </a:r>
          </a:p>
          <a:p>
            <a:pPr>
              <a:lnSpc>
                <a:spcPct val="40000"/>
              </a:lnSpc>
            </a:pPr>
            <a:r>
              <a:rPr lang="en-US" sz="2800" dirty="0">
                <a:solidFill>
                  <a:schemeClr val="bg1">
                    <a:lumMod val="50000"/>
                  </a:schemeClr>
                </a:solidFill>
                <a:latin typeface="Avenir Book" charset="0"/>
                <a:ea typeface="Avenir Book" charset="0"/>
                <a:cs typeface="Avenir Book" charset="0"/>
              </a:rPr>
              <a:t> 7		 8		 9		    10		     11		     12</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6624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#3</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The 5</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was randomly removed. What should it be?</a:t>
            </a: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		1		2		 3		     	  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#3</a:t>
            </a:r>
            <a:endParaRPr lang="en-US" sz="3600" dirty="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		1		2		 3		  </a:t>
            </a:r>
            <a:r>
              <a:rPr lang="en-US" sz="6000" b="1" dirty="0">
                <a:solidFill>
                  <a:srgbClr val="92D050"/>
                </a:solidFill>
                <a:latin typeface="Avenir Book" charset="0"/>
                <a:ea typeface="Avenir Book" charset="0"/>
                <a:cs typeface="Avenir Book" charset="0"/>
              </a:rPr>
              <a:t>5</a:t>
            </a:r>
            <a:r>
              <a:rPr lang="en-US" sz="6000" b="1" dirty="0">
                <a:solidFill>
                  <a:schemeClr val="accent1"/>
                </a:solidFill>
                <a:latin typeface="Avenir Book" charset="0"/>
                <a:ea typeface="Avenir Book" charset="0"/>
                <a:cs typeface="Avenir Book" charset="0"/>
              </a:rPr>
              <a:t>		  </a:t>
            </a:r>
            <a:r>
              <a:rPr lang="en-US" sz="6000" b="1" dirty="0">
                <a:solidFill>
                  <a:schemeClr val="tx2"/>
                </a:solidFill>
                <a:latin typeface="Avenir Book" charset="0"/>
                <a:ea typeface="Avenir Book" charset="0"/>
                <a:cs typeface="Avenir Book" charset="0"/>
              </a:rPr>
              <a:t>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2013884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dirty="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mc:AlternateContent xmlns:mc="http://schemas.openxmlformats.org/markup-compatibility/2006">
        <mc:Choice xmlns:a14="http://schemas.microsoft.com/office/drawing/2010/main" Requires="a14">
          <p:sp>
            <p:nvSpPr>
              <p:cNvPr id="10" name="Rectangle 9"/>
              <p:cNvSpPr/>
              <p:nvPr/>
            </p:nvSpPr>
            <p:spPr>
              <a:xfrm>
                <a:off x="1523632" y="4235731"/>
                <a:ext cx="9388185" cy="769441"/>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sSub>
                        <m:sSubPr>
                          <m:ctrlPr>
                            <a:rPr lang="en-US" sz="4400" i="1" smtClean="0">
                              <a:solidFill>
                                <a:srgbClr val="0070C0"/>
                              </a:solidFill>
                              <a:latin typeface="Cambria Math" panose="02040503050406030204" pitchFamily="18" charset="0"/>
                              <a:ea typeface="Helvetica Neue Thin" charset="0"/>
                              <a:cs typeface="Helvetica Neue Thin" charset="0"/>
                            </a:rPr>
                          </m:ctrlPr>
                        </m:sSubPr>
                        <m:e>
                          <m:r>
                            <a:rPr lang="en-US" sz="4400" b="0" i="1" smtClean="0">
                              <a:solidFill>
                                <a:srgbClr val="0070C0"/>
                              </a:solidFill>
                              <a:latin typeface="Cambria Math" panose="02040503050406030204" pitchFamily="18" charset="0"/>
                              <a:ea typeface="Helvetica Neue Thin" charset="0"/>
                              <a:cs typeface="Helvetica Neue Thin" charset="0"/>
                            </a:rPr>
                            <m:t>𝑦</m:t>
                          </m:r>
                          <m:r>
                            <a:rPr lang="en-US" sz="4400" b="0" i="1" smtClean="0">
                              <a:solidFill>
                                <a:srgbClr val="0070C0"/>
                              </a:solidFill>
                              <a:latin typeface="Cambria Math" panose="02040503050406030204" pitchFamily="18" charset="0"/>
                              <a:ea typeface="Helvetica Neue Thin" charset="0"/>
                              <a:cs typeface="Helvetica Neue Thin" charset="0"/>
                            </a:rPr>
                            <m:t>= </m:t>
                          </m:r>
                          <m:r>
                            <a:rPr lang="en-US" sz="4400" b="0" i="1" smtClean="0">
                              <a:solidFill>
                                <a:srgbClr val="0070C0"/>
                              </a:solidFill>
                              <a:latin typeface="Cambria Math" panose="02040503050406030204" pitchFamily="18" charset="0"/>
                              <a:ea typeface="Helvetica Neue Thin" charset="0"/>
                              <a:cs typeface="Helvetica Neue Thin" charset="0"/>
                            </a:rPr>
                            <m:t>𝑥</m:t>
                          </m:r>
                        </m:e>
                        <m:sub>
                          <m:r>
                            <a:rPr lang="en-US" sz="4400" b="0" i="1" smtClean="0">
                              <a:solidFill>
                                <a:srgbClr val="0070C0"/>
                              </a:solidFill>
                              <a:latin typeface="Cambria Math" panose="02040503050406030204" pitchFamily="18" charset="0"/>
                              <a:ea typeface="Helvetica Neue Thin" charset="0"/>
                              <a:cs typeface="Helvetica Neue Thin" charset="0"/>
                            </a:rPr>
                            <m:t>𝑖</m:t>
                          </m:r>
                          <m:r>
                            <a:rPr lang="en-US" sz="4400" b="0" i="1" smtClean="0">
                              <a:solidFill>
                                <a:srgbClr val="0070C0"/>
                              </a:solidFill>
                              <a:latin typeface="Cambria Math" panose="02040503050406030204" pitchFamily="18" charset="0"/>
                              <a:ea typeface="Helvetica Neue Thin" charset="0"/>
                              <a:cs typeface="Helvetica Neue Thin" charset="0"/>
                            </a:rPr>
                            <m:t>−1</m:t>
                          </m:r>
                        </m:sub>
                      </m:sSub>
                      <m:r>
                        <a:rPr lang="en-US" sz="4400" b="0" i="1" smtClean="0">
                          <a:solidFill>
                            <a:srgbClr val="0070C0"/>
                          </a:solidFill>
                          <a:latin typeface="Cambria Math" panose="02040503050406030204" pitchFamily="18" charset="0"/>
                          <a:ea typeface="Helvetica Neue Thin" charset="0"/>
                          <a:cs typeface="Helvetica Neue Thin" charset="0"/>
                        </a:rPr>
                        <m:t>+</m:t>
                      </m:r>
                      <m:sSub>
                        <m:sSubPr>
                          <m:ctrlPr>
                            <a:rPr lang="en-US" sz="4400" b="0" i="1" smtClean="0">
                              <a:solidFill>
                                <a:srgbClr val="0070C0"/>
                              </a:solidFill>
                              <a:latin typeface="Cambria Math" panose="02040503050406030204" pitchFamily="18" charset="0"/>
                              <a:ea typeface="Helvetica Neue Thin" charset="0"/>
                              <a:cs typeface="Helvetica Neue Thin" charset="0"/>
                            </a:rPr>
                          </m:ctrlPr>
                        </m:sSubPr>
                        <m:e>
                          <m:r>
                            <a:rPr lang="en-US" sz="4400" b="0" i="1" smtClean="0">
                              <a:solidFill>
                                <a:srgbClr val="0070C0"/>
                              </a:solidFill>
                              <a:latin typeface="Cambria Math" panose="02040503050406030204" pitchFamily="18" charset="0"/>
                              <a:ea typeface="Helvetica Neue Thin" charset="0"/>
                              <a:cs typeface="Helvetica Neue Thin" charset="0"/>
                            </a:rPr>
                            <m:t>𝑥</m:t>
                          </m:r>
                        </m:e>
                        <m:sub>
                          <m:r>
                            <a:rPr lang="en-US" sz="4400" b="0" i="1" smtClean="0">
                              <a:solidFill>
                                <a:srgbClr val="0070C0"/>
                              </a:solidFill>
                              <a:latin typeface="Cambria Math" panose="02040503050406030204" pitchFamily="18" charset="0"/>
                              <a:ea typeface="Helvetica Neue Thin" charset="0"/>
                              <a:cs typeface="Helvetica Neue Thin" charset="0"/>
                            </a:rPr>
                            <m:t>𝑖</m:t>
                          </m:r>
                          <m:r>
                            <a:rPr lang="en-US" sz="4400" b="0" i="1" smtClean="0">
                              <a:solidFill>
                                <a:srgbClr val="0070C0"/>
                              </a:solidFill>
                              <a:latin typeface="Cambria Math" panose="02040503050406030204" pitchFamily="18" charset="0"/>
                              <a:ea typeface="Helvetica Neue Thin" charset="0"/>
                              <a:cs typeface="Helvetica Neue Thin" charset="0"/>
                            </a:rPr>
                            <m:t>−2</m:t>
                          </m:r>
                        </m:sub>
                      </m:sSub>
                    </m:oMath>
                  </m:oMathPara>
                </a14:m>
                <a:endParaRPr lang="en-US" sz="4400" dirty="0">
                  <a:solidFill>
                    <a:srgbClr val="0070C0"/>
                  </a:solidFill>
                  <a:latin typeface="Helvetica Neue Thin" charset="0"/>
                  <a:ea typeface="Helvetica Neue Thin" charset="0"/>
                  <a:cs typeface="Helvetica Neue Thin" charset="0"/>
                </a:endParaRPr>
              </a:p>
            </p:txBody>
          </p:sp>
        </mc:Choice>
        <mc:Fallback>
          <p:sp>
            <p:nvSpPr>
              <p:cNvPr id="10" name="Rectangle 9"/>
              <p:cNvSpPr>
                <a:spLocks noRot="1" noChangeAspect="1" noMove="1" noResize="1" noEditPoints="1" noAdjustHandles="1" noChangeArrowheads="1" noChangeShapeType="1" noTextEdit="1"/>
              </p:cNvSpPr>
              <p:nvPr/>
            </p:nvSpPr>
            <p:spPr>
              <a:xfrm>
                <a:off x="1523632" y="4235731"/>
                <a:ext cx="9388185" cy="769441"/>
              </a:xfrm>
              <a:prstGeom prst="rect">
                <a:avLst/>
              </a:prstGeom>
              <a:blipFill>
                <a:blip r:embed="rId3"/>
                <a:stretch>
                  <a:fillRect b="-29508"/>
                </a:stretch>
              </a:blipFill>
            </p:spPr>
            <p:txBody>
              <a:bodyPr/>
              <a:lstStyle/>
              <a:p>
                <a:r>
                  <a:rPr lang="en-US">
                    <a:noFill/>
                  </a:rPr>
                  <a:t> </a:t>
                </a:r>
              </a:p>
            </p:txBody>
          </p:sp>
        </mc:Fallback>
      </mc:AlternateContent>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#3</a:t>
            </a:r>
            <a:endParaRPr lang="en-US" sz="3600" dirty="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		1		2		 3		  5		  </a:t>
            </a:r>
            <a:r>
              <a:rPr lang="en-US" sz="6000" b="1" dirty="0">
                <a:solidFill>
                  <a:schemeClr val="accent6"/>
                </a:solidFill>
                <a:latin typeface="Avenir Book" charset="0"/>
                <a:ea typeface="Avenir Book" charset="0"/>
                <a:cs typeface="Avenir Book" charset="0"/>
              </a:rPr>
              <a:t>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3186399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#4</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6</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0.8	0.9	0.14	-.75	-.95	-.28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#4</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6</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0.8	0.9	0.14	-.75	-.95	</a:t>
            </a:r>
            <a:r>
              <a:rPr lang="en-US" sz="5400" b="1" dirty="0">
                <a:solidFill>
                  <a:schemeClr val="accent6"/>
                </a:solidFill>
                <a:latin typeface="Avenir Book" charset="0"/>
                <a:ea typeface="Avenir Book" charset="0"/>
                <a:cs typeface="Avenir Book" charset="0"/>
              </a:rPr>
              <a:t>-.28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#4</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0.8	0.9	0.14	-.75	-.95	</a:t>
            </a:r>
            <a:r>
              <a:rPr lang="en-US" sz="5400" b="1" dirty="0">
                <a:solidFill>
                  <a:schemeClr val="accent6"/>
                </a:solidFill>
                <a:latin typeface="Avenir Book" charset="0"/>
                <a:ea typeface="Avenir Book" charset="0"/>
                <a:cs typeface="Avenir Book" charset="0"/>
              </a:rPr>
              <a:t>-.28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7801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#5</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4</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D		A		Z		 Z		L		E 	</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#5</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4</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D		A		Z		 </a:t>
            </a:r>
            <a:r>
              <a:rPr lang="en-US" sz="5400" b="1" dirty="0">
                <a:solidFill>
                  <a:schemeClr val="accent6"/>
                </a:solidFill>
                <a:latin typeface="Avenir Book" charset="0"/>
                <a:ea typeface="Avenir Book" charset="0"/>
                <a:cs typeface="Avenir Book" charset="0"/>
              </a:rPr>
              <a:t>Z</a:t>
            </a:r>
            <a:r>
              <a:rPr lang="en-US" sz="5400" b="1" dirty="0">
                <a:solidFill>
                  <a:schemeClr val="accent1"/>
                </a:solidFill>
                <a:latin typeface="Avenir Book" charset="0"/>
                <a:ea typeface="Avenir Book" charset="0"/>
                <a:cs typeface="Avenir Book" charset="0"/>
              </a:rPr>
              <a:t>		L		E 	</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862322"/>
          </a:xfrm>
          <a:prstGeom prst="rect">
            <a:avLst/>
          </a:prstGeom>
          <a:noFill/>
        </p:spPr>
        <p:txBody>
          <a:bodyPr wrap="square" rtlCol="0">
            <a:spAutoFit/>
          </a:bodyPr>
          <a:lstStyle/>
          <a:p>
            <a:pPr marL="571500" indent="-571500">
              <a:buFont typeface="Arial" charset="0"/>
              <a:buChar char="•"/>
            </a:pPr>
            <a:r>
              <a:rPr lang="en-US" sz="3600" dirty="0" err="1">
                <a:solidFill>
                  <a:schemeClr val="bg1">
                    <a:lumMod val="65000"/>
                  </a:schemeClr>
                </a:solidFill>
                <a:latin typeface="Avenir Book" charset="0"/>
              </a:rPr>
              <a:t>Homeworks</a:t>
            </a:r>
            <a:r>
              <a:rPr lang="en-US" sz="3600" dirty="0">
                <a:solidFill>
                  <a:schemeClr val="bg1">
                    <a:lumMod val="65000"/>
                  </a:schemeClr>
                </a:solidFill>
                <a:latin typeface="Avenir Book" charset="0"/>
              </a:rPr>
              <a:t> #1 and #2</a:t>
            </a:r>
          </a:p>
          <a:p>
            <a:pPr marL="571500" indent="-571500">
              <a:buFont typeface="Arial" charset="0"/>
              <a:buChar char="•"/>
            </a:pPr>
            <a:r>
              <a:rPr lang="en-US" sz="3600" dirty="0">
                <a:solidFill>
                  <a:schemeClr val="tx2"/>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5</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587870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#5</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D		A		Z		 </a:t>
            </a:r>
            <a:r>
              <a:rPr lang="en-US" sz="5400" b="1" dirty="0">
                <a:solidFill>
                  <a:schemeClr val="accent6"/>
                </a:solidFill>
                <a:latin typeface="Avenir Book" charset="0"/>
                <a:ea typeface="Avenir Book" charset="0"/>
                <a:cs typeface="Avenir Book" charset="0"/>
              </a:rPr>
              <a:t>Z</a:t>
            </a:r>
            <a:r>
              <a:rPr lang="en-US" sz="5400" b="1" dirty="0">
                <a:solidFill>
                  <a:schemeClr val="accent1"/>
                </a:solidFill>
                <a:latin typeface="Avenir Book" charset="0"/>
                <a:ea typeface="Avenir Book" charset="0"/>
                <a:cs typeface="Avenir Book" charset="0"/>
              </a:rPr>
              <a:t>		L		E 	</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331958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51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9" y="436699"/>
            <a:ext cx="3675889"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Question</a:t>
            </a:r>
            <a:endParaRPr lang="en-US" sz="3600" dirty="0">
              <a:solidFill>
                <a:schemeClr val="bg1"/>
              </a:solidFill>
              <a:latin typeface="Avenir Book" charset="0"/>
              <a:ea typeface="Avenir Book" charset="0"/>
              <a:cs typeface="Avenir Book" charset="0"/>
            </a:endParaRPr>
          </a:p>
        </p:txBody>
      </p:sp>
      <p:sp>
        <p:nvSpPr>
          <p:cNvPr id="8" name="TextBox 7"/>
          <p:cNvSpPr txBox="1"/>
          <p:nvPr/>
        </p:nvSpPr>
        <p:spPr>
          <a:xfrm>
            <a:off x="1729975" y="1617799"/>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2		4		[  ]		16		 32 		[   ]</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1" name="TextBox 10"/>
          <p:cNvSpPr txBox="1"/>
          <p:nvPr/>
        </p:nvSpPr>
        <p:spPr>
          <a:xfrm>
            <a:off x="1729975" y="5345847"/>
            <a:ext cx="11028587" cy="1027974"/>
          </a:xfrm>
          <a:prstGeom prst="rect">
            <a:avLst/>
          </a:prstGeom>
          <a:noFill/>
        </p:spPr>
        <p:txBody>
          <a:bodyPr wrap="square" rtlCol="0">
            <a:spAutoFit/>
          </a:bodyPr>
          <a:lstStyle/>
          <a:p>
            <a:r>
              <a:rPr lang="en-US" sz="3200" b="1" dirty="0">
                <a:solidFill>
                  <a:schemeClr val="accent1"/>
                </a:solidFill>
                <a:latin typeface="Avenir Book" charset="0"/>
                <a:ea typeface="Avenir Book" charset="0"/>
                <a:cs typeface="Avenir Book" charset="0"/>
              </a:rPr>
              <a:t>D		A		Z		Z		L		E 	</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3" name="TextBox 12"/>
          <p:cNvSpPr txBox="1"/>
          <p:nvPr/>
        </p:nvSpPr>
        <p:spPr>
          <a:xfrm>
            <a:off x="1594291" y="4471063"/>
            <a:ext cx="11028587" cy="1027974"/>
          </a:xfrm>
          <a:prstGeom prst="rect">
            <a:avLst/>
          </a:prstGeom>
          <a:noFill/>
        </p:spPr>
        <p:txBody>
          <a:bodyPr wrap="square" rtlCol="0">
            <a:spAutoFit/>
          </a:bodyPr>
          <a:lstStyle/>
          <a:p>
            <a:r>
              <a:rPr lang="en-US" sz="3200" b="1" dirty="0">
                <a:solidFill>
                  <a:schemeClr val="accent1"/>
                </a:solidFill>
                <a:latin typeface="Avenir Book" charset="0"/>
                <a:ea typeface="Avenir Book" charset="0"/>
                <a:cs typeface="Avenir Book" charset="0"/>
              </a:rPr>
              <a:t>0.8		0.9		0.14		-.75		-.95		-.28</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5" name="TextBox 14"/>
          <p:cNvSpPr txBox="1"/>
          <p:nvPr/>
        </p:nvSpPr>
        <p:spPr>
          <a:xfrm>
            <a:off x="1729975" y="3403873"/>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		1		2		 3		  5 		[   ]</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6" name="TextBox 15"/>
          <p:cNvSpPr txBox="1"/>
          <p:nvPr/>
        </p:nvSpPr>
        <p:spPr>
          <a:xfrm>
            <a:off x="361954" y="1513925"/>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#1</a:t>
            </a:r>
          </a:p>
        </p:txBody>
      </p:sp>
      <p:sp>
        <p:nvSpPr>
          <p:cNvPr id="17" name="TextBox 16"/>
          <p:cNvSpPr txBox="1"/>
          <p:nvPr/>
        </p:nvSpPr>
        <p:spPr>
          <a:xfrm>
            <a:off x="361950" y="3387759"/>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#3</a:t>
            </a:r>
          </a:p>
        </p:txBody>
      </p:sp>
      <p:sp>
        <p:nvSpPr>
          <p:cNvPr id="18" name="TextBox 17"/>
          <p:cNvSpPr txBox="1"/>
          <p:nvPr/>
        </p:nvSpPr>
        <p:spPr>
          <a:xfrm>
            <a:off x="361950" y="4320741"/>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#4</a:t>
            </a:r>
          </a:p>
        </p:txBody>
      </p:sp>
      <p:sp>
        <p:nvSpPr>
          <p:cNvPr id="19" name="TextBox 18"/>
          <p:cNvSpPr txBox="1"/>
          <p:nvPr/>
        </p:nvSpPr>
        <p:spPr>
          <a:xfrm>
            <a:off x="361951" y="5298580"/>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#5</a:t>
            </a: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a:solidFill>
                  <a:srgbClr val="0070C0"/>
                </a:solidFill>
                <a:latin typeface="Helvetica Neue Thin" charset="0"/>
                <a:ea typeface="Helvetica Neue Thin" charset="0"/>
                <a:cs typeface="Helvetica Neue Thin" charset="0"/>
              </a:rPr>
              <a:t>What is the difference between #1/#2 and #3/#4?</a:t>
            </a:r>
          </a:p>
        </p:txBody>
      </p:sp>
      <p:sp>
        <p:nvSpPr>
          <p:cNvPr id="22" name="TextBox 21">
            <a:extLst>
              <a:ext uri="{FF2B5EF4-FFF2-40B4-BE49-F238E27FC236}">
                <a16:creationId xmlns:a16="http://schemas.microsoft.com/office/drawing/2014/main" id="{141F8B34-08A6-9746-8217-7570983ED30F}"/>
              </a:ext>
            </a:extLst>
          </p:cNvPr>
          <p:cNvSpPr txBox="1"/>
          <p:nvPr/>
        </p:nvSpPr>
        <p:spPr>
          <a:xfrm>
            <a:off x="361950" y="2458899"/>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#2</a:t>
            </a:r>
          </a:p>
        </p:txBody>
      </p:sp>
      <p:sp>
        <p:nvSpPr>
          <p:cNvPr id="23" name="TextBox 22">
            <a:extLst>
              <a:ext uri="{FF2B5EF4-FFF2-40B4-BE49-F238E27FC236}">
                <a16:creationId xmlns:a16="http://schemas.microsoft.com/office/drawing/2014/main" id="{FDF4D621-10AB-0B4D-88EB-6E244393805E}"/>
              </a:ext>
            </a:extLst>
          </p:cNvPr>
          <p:cNvSpPr txBox="1"/>
          <p:nvPr/>
        </p:nvSpPr>
        <p:spPr>
          <a:xfrm>
            <a:off x="1682592" y="2437653"/>
            <a:ext cx="11123352" cy="1188018"/>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128		[  ]		512	  	1024	  2048     [   ]</a:t>
            </a:r>
          </a:p>
          <a:p>
            <a:pPr>
              <a:lnSpc>
                <a:spcPct val="40000"/>
              </a:lnSpc>
            </a:pPr>
            <a:r>
              <a:rPr lang="en-US" dirty="0">
                <a:solidFill>
                  <a:schemeClr val="bg1">
                    <a:lumMod val="50000"/>
                  </a:schemeClr>
                </a:solidFill>
                <a:latin typeface="Avenir Book" charset="0"/>
                <a:ea typeface="Avenir Book" charset="0"/>
                <a:cs typeface="Avenir Book" charset="0"/>
              </a:rPr>
              <a:t> 7		 8		 9		    10		     11		     12</a:t>
            </a:r>
            <a:r>
              <a:rPr lang="en-US" sz="4400" b="1" dirty="0">
                <a:solidFill>
                  <a:schemeClr val="bg1">
                    <a:lumMod val="50000"/>
                  </a:schemeClr>
                </a:solidFill>
                <a:latin typeface="Avenir Book" charset="0"/>
                <a:ea typeface="Avenir Book" charset="0"/>
                <a:cs typeface="Avenir Book" charset="0"/>
              </a:rPr>
              <a:t>	</a:t>
            </a:r>
            <a:r>
              <a:rPr lang="en-US" sz="44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919379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52</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The Point</a:t>
            </a:r>
            <a:endParaRPr lang="en-US" sz="3600" dirty="0">
              <a:solidFill>
                <a:schemeClr val="bg1"/>
              </a:solidFill>
              <a:latin typeface="Avenir Book" charset="0"/>
              <a:ea typeface="Avenir Book" charset="0"/>
              <a:cs typeface="Avenir Book" charset="0"/>
            </a:endParaRPr>
          </a:p>
        </p:txBody>
      </p:sp>
      <p:sp>
        <p:nvSpPr>
          <p:cNvPr id="21" name="Rectangle 20"/>
          <p:cNvSpPr/>
          <p:nvPr/>
        </p:nvSpPr>
        <p:spPr>
          <a:xfrm>
            <a:off x="1818525" y="1984089"/>
            <a:ext cx="7496925" cy="1938992"/>
          </a:xfrm>
          <a:prstGeom prst="rect">
            <a:avLst/>
          </a:prstGeom>
        </p:spPr>
        <p:txBody>
          <a:bodyPr wrap="square">
            <a:spAutoFit/>
          </a:bodyPr>
          <a:lstStyle/>
          <a:p>
            <a:pPr>
              <a:defRPr/>
            </a:pPr>
            <a:r>
              <a:rPr lang="en-US" sz="4000" b="1" dirty="0">
                <a:solidFill>
                  <a:srgbClr val="92D050"/>
                </a:solidFill>
                <a:latin typeface="Helvetica Neue Thin" charset="0"/>
                <a:ea typeface="Helvetica Neue Thin" charset="0"/>
                <a:cs typeface="Helvetica Neue Thin" charset="0"/>
              </a:rPr>
              <a:t>There’s no way to tell if a pattern/model/hypothesis is right until you test it. </a:t>
            </a:r>
          </a:p>
        </p:txBody>
      </p:sp>
    </p:spTree>
    <p:extLst>
      <p:ext uri="{BB962C8B-B14F-4D97-AF65-F5344CB8AC3E}">
        <p14:creationId xmlns:p14="http://schemas.microsoft.com/office/powerpoint/2010/main" val="1859018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19759" y="1561863"/>
            <a:ext cx="10797790" cy="2554545"/>
          </a:xfrm>
          <a:prstGeom prst="rect">
            <a:avLst/>
          </a:prstGeom>
        </p:spPr>
        <p:txBody>
          <a:bodyPr wrap="square">
            <a:spAutoFit/>
          </a:bodyPr>
          <a:lstStyle/>
          <a:p>
            <a:pPr marL="742950" indent="-742950">
              <a:buFont typeface="Arial" charset="0"/>
              <a:buNone/>
              <a:defRPr/>
            </a:pPr>
            <a:r>
              <a:rPr lang="en-US" sz="3200" i="1" dirty="0">
                <a:solidFill>
                  <a:srgbClr val="0070C0"/>
                </a:solidFill>
                <a:latin typeface="Helvetica Neue Thin" charset="0"/>
                <a:ea typeface="Helvetica Neue Thin" charset="0"/>
                <a:cs typeface="Helvetica Neue Thin" charset="0"/>
              </a:rPr>
              <a:t>Train/Validate/Test – Process to choose models</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52136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Model Validation</a:t>
            </a:r>
            <a:endParaRPr lang="en-US" sz="3600" dirty="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Train</a:t>
            </a: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Test</a:t>
            </a:r>
          </a:p>
        </p:txBody>
      </p:sp>
    </p:spTree>
    <p:extLst>
      <p:ext uri="{BB962C8B-B14F-4D97-AF65-F5344CB8AC3E}">
        <p14:creationId xmlns:p14="http://schemas.microsoft.com/office/powerpoint/2010/main" val="29782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Train</a:t>
            </a: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Predict validation sample, check error, if error is ok</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Then predict test set as a final check</a:t>
            </a:r>
            <a:endParaRPr lang="en-US" sz="2800" dirty="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Test</a:t>
            </a: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0144E1F-AE3E-094D-9BDD-0758BD0CD744}"/>
              </a:ext>
            </a:extLst>
          </p:cNvPr>
          <p:cNvSpPr/>
          <p:nvPr/>
        </p:nvSpPr>
        <p:spPr>
          <a:xfrm>
            <a:off x="-641660" y="622902"/>
            <a:ext cx="52136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Model Validation</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007220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mc:AlternateContent xmlns:mc="http://schemas.openxmlformats.org/markup-compatibility/2006">
        <mc:Choice xmlns:a14="http://schemas.microsoft.com/office/drawing/2010/main" Requires="a14">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We think the pattern for this series is </a:t>
                </a:r>
                <a14:m>
                  <m:oMath xmlns:m="http://schemas.openxmlformats.org/officeDocument/2006/math">
                    <m:sSup>
                      <m:sSupPr>
                        <m:ctrlPr>
                          <a:rPr lang="en-US" sz="4000" dirty="0" smtClean="0">
                            <a:solidFill>
                              <a:srgbClr val="0070C0"/>
                            </a:solidFill>
                            <a:latin typeface="Cambria Math" panose="02040503050406030204" pitchFamily="18" charset="0"/>
                            <a:ea typeface="Helvetica Neue Thin" charset="0"/>
                            <a:cs typeface="Helvetica Neue Thin" charset="0"/>
                          </a:rPr>
                        </m:ctrlPr>
                      </m:sSupPr>
                      <m:e>
                        <m:r>
                          <a:rPr lang="en-US" sz="4000" b="0" i="0" dirty="0" smtClean="0">
                            <a:solidFill>
                              <a:srgbClr val="0070C0"/>
                            </a:solidFill>
                            <a:latin typeface="Cambria Math" panose="02040503050406030204" pitchFamily="18" charset="0"/>
                            <a:ea typeface="Helvetica Neue Thin" charset="0"/>
                            <a:cs typeface="Helvetica Neue Thin" charset="0"/>
                          </a:rPr>
                          <m:t>2</m:t>
                        </m:r>
                      </m:e>
                      <m:sup>
                        <m:r>
                          <m:rPr>
                            <m:sty m:val="p"/>
                          </m:rPr>
                          <a:rPr lang="en-US" sz="4000" b="0" i="0" dirty="0" smtClean="0">
                            <a:solidFill>
                              <a:srgbClr val="0070C0"/>
                            </a:solidFill>
                            <a:latin typeface="Cambria Math" panose="02040503050406030204" pitchFamily="18" charset="0"/>
                            <a:ea typeface="Helvetica Neue Thin" charset="0"/>
                            <a:cs typeface="Helvetica Neue Thin" charset="0"/>
                          </a:rPr>
                          <m:t>n</m:t>
                        </m:r>
                      </m:sup>
                    </m:sSup>
                    <m:r>
                      <a:rPr lang="en-US" sz="4000" b="0" i="0" dirty="0" smtClean="0">
                        <a:solidFill>
                          <a:srgbClr val="0070C0"/>
                        </a:solidFill>
                        <a:latin typeface="Cambria Math" panose="02040503050406030204" pitchFamily="18" charset="0"/>
                        <a:ea typeface="Helvetica Neue Thin" charset="0"/>
                        <a:cs typeface="Helvetica Neue Thin" charset="0"/>
                      </a:rPr>
                      <m:t>.</m:t>
                    </m:r>
                  </m:oMath>
                </a14:m>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But how does one test it?</a:t>
                </a:r>
              </a:p>
            </p:txBody>
          </p:sp>
        </mc:Choice>
        <mc:Fallback>
          <p:sp>
            <p:nvSpPr>
              <p:cNvPr id="10" name="Rectangle 9"/>
              <p:cNvSpPr>
                <a:spLocks noRot="1" noChangeAspect="1" noMove="1" noResize="1" noEditPoints="1" noAdjustHandles="1" noChangeArrowheads="1" noChangeShapeType="1" noTextEdit="1"/>
              </p:cNvSpPr>
              <p:nvPr/>
            </p:nvSpPr>
            <p:spPr>
              <a:xfrm>
                <a:off x="4038599" y="552870"/>
                <a:ext cx="7947455" cy="1323439"/>
              </a:xfrm>
              <a:prstGeom prst="rect">
                <a:avLst/>
              </a:prstGeom>
              <a:blipFill>
                <a:blip r:embed="rId3"/>
                <a:stretch>
                  <a:fillRect t="-7619" r="-4466" b="-18095"/>
                </a:stretch>
              </a:blipFill>
            </p:spPr>
            <p:txBody>
              <a:bodyPr/>
              <a:lstStyle/>
              <a:p>
                <a:r>
                  <a:rPr lang="en-US">
                    <a:noFill/>
                  </a:rPr>
                  <a:t> </a:t>
                </a:r>
              </a:p>
            </p:txBody>
          </p:sp>
        </mc:Fallback>
      </mc:AlternateContent>
      <p:sp>
        <p:nvSpPr>
          <p:cNvPr id="3" name="TextBox 2"/>
          <p:cNvSpPr txBox="1"/>
          <p:nvPr/>
        </p:nvSpPr>
        <p:spPr>
          <a:xfrm>
            <a:off x="862702" y="2659348"/>
            <a:ext cx="11123352" cy="1360372"/>
          </a:xfrm>
          <a:prstGeom prst="rect">
            <a:avLst/>
          </a:prstGeom>
          <a:noFill/>
        </p:spPr>
        <p:txBody>
          <a:bodyPr wrap="square" rtlCol="0">
            <a:spAutoFit/>
          </a:bodyPr>
          <a:lstStyle/>
          <a:p>
            <a:r>
              <a:rPr lang="en-US" sz="4400" b="1" dirty="0">
                <a:solidFill>
                  <a:schemeClr val="accent1"/>
                </a:solidFill>
                <a:latin typeface="Avenir Book" charset="0"/>
                <a:ea typeface="Avenir Book" charset="0"/>
                <a:cs typeface="Avenir Book" charset="0"/>
              </a:rPr>
              <a:t>2		4		8		16		 32	 	 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Revisited</a:t>
            </a:r>
            <a:endParaRPr lang="en-US" sz="3600" dirty="0">
              <a:solidFill>
                <a:schemeClr val="bg1"/>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04B4DC42-F803-C040-81D0-99E47942FF3E}"/>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chemeClr val="accent1"/>
                </a:solidFill>
                <a:latin typeface="Avenir Book" charset="0"/>
                <a:ea typeface="Avenir Book" charset="0"/>
                <a:cs typeface="Avenir Book" charset="0"/>
              </a:rPr>
              <a:t>128	256	512	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2771006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1: Randomly split into </a:t>
            </a:r>
          </a:p>
          <a:p>
            <a:pPr algn="r">
              <a:defRPr/>
            </a:pP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train</a:t>
            </a:r>
            <a:r>
              <a:rPr lang="en-US" sz="4000" b="1"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 </a:t>
            </a:r>
            <a:r>
              <a:rPr lang="en-US" sz="4000" b="1" dirty="0">
                <a:solidFill>
                  <a:schemeClr val="accent2"/>
                </a:solidFill>
                <a:latin typeface="Helvetica Neue Light" panose="02000503000000020004" pitchFamily="2" charset="0"/>
                <a:ea typeface="Helvetica Neue Light" panose="02000503000000020004" pitchFamily="2" charset="0"/>
                <a:cs typeface="Helvetica Neue Light" panose="02000503000000020004" pitchFamily="2" charset="0"/>
              </a:rPr>
              <a:t>validate</a:t>
            </a:r>
            <a:r>
              <a:rPr lang="en-US" sz="4000" b="1"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 </a:t>
            </a:r>
            <a:r>
              <a:rPr lang="en-US" sz="4000" b="1" dirty="0">
                <a:solidFill>
                  <a:schemeClr val="accent6">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test</a:t>
            </a: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samples</a:t>
            </a:r>
          </a:p>
        </p:txBody>
      </p:sp>
      <p:sp>
        <p:nvSpPr>
          <p:cNvPr id="3" name="TextBox 2"/>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1</a:t>
            </a:r>
            <a:endParaRPr lang="en-US" sz="3600" dirty="0">
              <a:solidFill>
                <a:schemeClr val="bg1"/>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04B4DC42-F803-C040-81D0-99E47942FF3E}"/>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19" name="Rectangle 18">
            <a:extLst>
              <a:ext uri="{FF2B5EF4-FFF2-40B4-BE49-F238E27FC236}">
                <a16:creationId xmlns:a16="http://schemas.microsoft.com/office/drawing/2014/main" id="{E6A62EC3-AE85-5644-A02A-0C8A69F7183D}"/>
              </a:ext>
            </a:extLst>
          </p:cNvPr>
          <p:cNvSpPr/>
          <p:nvPr/>
        </p:nvSpPr>
        <p:spPr>
          <a:xfrm>
            <a:off x="485517" y="2425495"/>
            <a:ext cx="5495153" cy="274299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1BBB1C-3C2F-A946-A657-14E9B5E732CB}"/>
              </a:ext>
            </a:extLst>
          </p:cNvPr>
          <p:cNvSpPr/>
          <p:nvPr/>
        </p:nvSpPr>
        <p:spPr>
          <a:xfrm>
            <a:off x="6174002" y="2397211"/>
            <a:ext cx="3711403" cy="274299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7133A5-647E-2242-8F13-45251D40457A}"/>
              </a:ext>
            </a:extLst>
          </p:cNvPr>
          <p:cNvSpPr/>
          <p:nvPr/>
        </p:nvSpPr>
        <p:spPr>
          <a:xfrm>
            <a:off x="10078737" y="2397211"/>
            <a:ext cx="1586042" cy="2742992"/>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708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train </a:t>
            </a:r>
          </a:p>
          <a:p>
            <a:pPr algn="r">
              <a:defRPr/>
            </a:pPr>
            <a:r>
              <a:rPr lang="en-US" sz="4000" b="1"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rPr>
              <a:t>Calculate accuracy on validate</a:t>
            </a:r>
            <a:endParaRPr lang="en-US" sz="4000"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947990"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947990" cy="954107"/>
              </a:xfrm>
              <a:prstGeom prst="rect">
                <a:avLst/>
              </a:prstGeom>
              <a:blipFill>
                <a:blip r:embed="rId3"/>
                <a:stretch>
                  <a:fillRect l="-3205" t="-65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3" idx="1"/>
          </p:cNvCxnSpPr>
          <p:nvPr/>
        </p:nvCxnSpPr>
        <p:spPr>
          <a:xfrm flipV="1">
            <a:off x="5455515" y="3631102"/>
            <a:ext cx="718487" cy="2125910"/>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3" idx="2"/>
            <a:endCxn id="36" idx="0"/>
          </p:cNvCxnSpPr>
          <p:nvPr/>
        </p:nvCxnSpPr>
        <p:spPr>
          <a:xfrm rot="16200000" flipH="1">
            <a:off x="7708967" y="5185729"/>
            <a:ext cx="646507" cy="5032"/>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6686286" y="5511499"/>
            <a:ext cx="2696899" cy="1077218"/>
          </a:xfrm>
          <a:prstGeom prst="rect">
            <a:avLst/>
          </a:prstGeom>
          <a:noFill/>
        </p:spPr>
        <p:txBody>
          <a:bodyPr wrap="square" rtlCol="0">
            <a:spAutoFit/>
          </a:bodyPr>
          <a:lstStyle/>
          <a:p>
            <a:pPr algn="ctr"/>
            <a:r>
              <a:rPr lang="en-US" sz="3200" dirty="0">
                <a:solidFill>
                  <a:schemeClr val="accent2"/>
                </a:solidFill>
              </a:rPr>
              <a:t>MAPE = 45%</a:t>
            </a:r>
          </a:p>
          <a:p>
            <a:pPr algn="ctr"/>
            <a:r>
              <a:rPr lang="en-US" sz="3200" dirty="0">
                <a:solidFill>
                  <a:schemeClr val="accent2"/>
                </a:solidFill>
              </a:rPr>
              <a:t>(try again!)</a:t>
            </a:r>
          </a:p>
        </p:txBody>
      </p:sp>
    </p:spTree>
    <p:extLst>
      <p:ext uri="{BB962C8B-B14F-4D97-AF65-F5344CB8AC3E}">
        <p14:creationId xmlns:p14="http://schemas.microsoft.com/office/powerpoint/2010/main" val="586223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train </a:t>
            </a:r>
          </a:p>
          <a:p>
            <a:pPr algn="r">
              <a:defRPr/>
            </a:pPr>
            <a:r>
              <a:rPr lang="en-US" sz="4000" b="1"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rPr>
              <a:t>Calculate accuracy on validate</a:t>
            </a:r>
            <a:endParaRPr lang="en-US" sz="4000"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2-2</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947990"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𝟎𝟓</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947990" cy="954107"/>
              </a:xfrm>
              <a:prstGeom prst="rect">
                <a:avLst/>
              </a:prstGeom>
              <a:blipFill>
                <a:blip r:embed="rId3"/>
                <a:stretch>
                  <a:fillRect l="-3205" t="-65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3" idx="1"/>
          </p:cNvCxnSpPr>
          <p:nvPr/>
        </p:nvCxnSpPr>
        <p:spPr>
          <a:xfrm flipV="1">
            <a:off x="5455515" y="3631102"/>
            <a:ext cx="718487" cy="2125910"/>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3" idx="2"/>
            <a:endCxn id="36" idx="0"/>
          </p:cNvCxnSpPr>
          <p:nvPr/>
        </p:nvCxnSpPr>
        <p:spPr>
          <a:xfrm rot="16200000" flipH="1">
            <a:off x="7708967" y="5185729"/>
            <a:ext cx="646507" cy="5032"/>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6686286" y="5511499"/>
            <a:ext cx="2696899" cy="1077218"/>
          </a:xfrm>
          <a:prstGeom prst="rect">
            <a:avLst/>
          </a:prstGeom>
          <a:noFill/>
        </p:spPr>
        <p:txBody>
          <a:bodyPr wrap="square" rtlCol="0">
            <a:spAutoFit/>
          </a:bodyPr>
          <a:lstStyle/>
          <a:p>
            <a:pPr algn="ctr"/>
            <a:r>
              <a:rPr lang="en-US" sz="3200" dirty="0">
                <a:solidFill>
                  <a:schemeClr val="accent2"/>
                </a:solidFill>
              </a:rPr>
              <a:t>MAPE = 20%</a:t>
            </a:r>
          </a:p>
          <a:p>
            <a:pPr algn="ctr"/>
            <a:r>
              <a:rPr lang="en-US" sz="3200" dirty="0">
                <a:solidFill>
                  <a:schemeClr val="accent2"/>
                </a:solidFill>
              </a:rPr>
              <a:t>(try again!)</a:t>
            </a:r>
          </a:p>
        </p:txBody>
      </p:sp>
    </p:spTree>
    <p:extLst>
      <p:ext uri="{BB962C8B-B14F-4D97-AF65-F5344CB8AC3E}">
        <p14:creationId xmlns:p14="http://schemas.microsoft.com/office/powerpoint/2010/main" val="225223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dirty="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train </a:t>
            </a:r>
          </a:p>
          <a:p>
            <a:pPr algn="r">
              <a:defRPr/>
            </a:pPr>
            <a:r>
              <a:rPr lang="en-US" sz="4000" b="1"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rPr>
              <a:t>Calculate accuracy on validate</a:t>
            </a:r>
            <a:endParaRPr lang="en-US" sz="4000"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2-3</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947990"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947990" cy="954107"/>
              </a:xfrm>
              <a:prstGeom prst="rect">
                <a:avLst/>
              </a:prstGeom>
              <a:blipFill>
                <a:blip r:embed="rId3"/>
                <a:stretch>
                  <a:fillRect l="-3205" t="-65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3" idx="1"/>
          </p:cNvCxnSpPr>
          <p:nvPr/>
        </p:nvCxnSpPr>
        <p:spPr>
          <a:xfrm flipV="1">
            <a:off x="5455515" y="3631102"/>
            <a:ext cx="718487" cy="2125910"/>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3" idx="2"/>
            <a:endCxn id="36" idx="0"/>
          </p:cNvCxnSpPr>
          <p:nvPr/>
        </p:nvCxnSpPr>
        <p:spPr>
          <a:xfrm rot="16200000" flipH="1">
            <a:off x="7708967" y="5185729"/>
            <a:ext cx="646507" cy="5032"/>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6686286" y="5511499"/>
            <a:ext cx="2696899" cy="1077218"/>
          </a:xfrm>
          <a:prstGeom prst="rect">
            <a:avLst/>
          </a:prstGeom>
          <a:noFill/>
        </p:spPr>
        <p:txBody>
          <a:bodyPr wrap="square" rtlCol="0">
            <a:spAutoFit/>
          </a:bodyPr>
          <a:lstStyle/>
          <a:p>
            <a:pPr algn="ctr"/>
            <a:r>
              <a:rPr lang="en-US" sz="3200" dirty="0">
                <a:solidFill>
                  <a:schemeClr val="accent2"/>
                </a:solidFill>
              </a:rPr>
              <a:t>MAPE = 0%</a:t>
            </a:r>
          </a:p>
          <a:p>
            <a:pPr algn="ctr"/>
            <a:r>
              <a:rPr lang="en-US" sz="3200" dirty="0">
                <a:solidFill>
                  <a:schemeClr val="accent2"/>
                </a:solidFill>
              </a:rPr>
              <a:t>Good!</a:t>
            </a:r>
          </a:p>
        </p:txBody>
      </p:sp>
    </p:spTree>
    <p:extLst>
      <p:ext uri="{BB962C8B-B14F-4D97-AF65-F5344CB8AC3E}">
        <p14:creationId xmlns:p14="http://schemas.microsoft.com/office/powerpoint/2010/main" val="321669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60</a:t>
            </a:fld>
            <a:endParaRPr lang="en-US" dirty="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3: </a:t>
            </a:r>
            <a:r>
              <a:rPr lang="en-US" sz="4000" b="1"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rPr>
              <a:t>Double check on test set</a:t>
            </a:r>
          </a:p>
          <a:p>
            <a:pPr algn="r">
              <a:defRPr/>
            </a:pPr>
            <a:endPar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3</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175401"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175401" cy="954107"/>
              </a:xfrm>
              <a:prstGeom prst="rect">
                <a:avLst/>
              </a:prstGeom>
              <a:blipFill>
                <a:blip r:embed="rId3"/>
                <a:stretch>
                  <a:fillRect l="-3984" t="-6579" r="-51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4" idx="0"/>
          </p:cNvCxnSpPr>
          <p:nvPr/>
        </p:nvCxnSpPr>
        <p:spPr>
          <a:xfrm flipV="1">
            <a:off x="4682926" y="2397211"/>
            <a:ext cx="6188832" cy="3359801"/>
          </a:xfrm>
          <a:prstGeom prst="bentConnector4">
            <a:avLst>
              <a:gd name="adj1" fmla="val 20432"/>
              <a:gd name="adj2" fmla="val 106804"/>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4" idx="2"/>
            <a:endCxn id="36" idx="0"/>
          </p:cNvCxnSpPr>
          <p:nvPr/>
        </p:nvCxnSpPr>
        <p:spPr>
          <a:xfrm rot="16200000" flipH="1">
            <a:off x="10548972" y="5187778"/>
            <a:ext cx="646507" cy="934"/>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9524242" y="5511499"/>
            <a:ext cx="2696899" cy="1077218"/>
          </a:xfrm>
          <a:prstGeom prst="rect">
            <a:avLst/>
          </a:prstGeom>
          <a:noFill/>
        </p:spPr>
        <p:txBody>
          <a:bodyPr wrap="square" rtlCol="0">
            <a:spAutoFit/>
          </a:bodyPr>
          <a:lstStyle/>
          <a:p>
            <a:pPr algn="ctr"/>
            <a:r>
              <a:rPr lang="en-US" sz="3200" dirty="0">
                <a:solidFill>
                  <a:schemeClr val="accent6"/>
                </a:solidFill>
              </a:rPr>
              <a:t>MAPE = 0%</a:t>
            </a:r>
          </a:p>
          <a:p>
            <a:pPr algn="ctr"/>
            <a:r>
              <a:rPr lang="en-US" sz="3200" dirty="0">
                <a:solidFill>
                  <a:schemeClr val="accent6"/>
                </a:solidFill>
              </a:rPr>
              <a:t>Good!</a:t>
            </a:r>
          </a:p>
        </p:txBody>
      </p:sp>
    </p:spTree>
    <p:extLst>
      <p:ext uri="{BB962C8B-B14F-4D97-AF65-F5344CB8AC3E}">
        <p14:creationId xmlns:p14="http://schemas.microsoft.com/office/powerpoint/2010/main" val="3542553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Train</a:t>
            </a: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168656" y="1439168"/>
            <a:ext cx="3698223" cy="3785652"/>
          </a:xfrm>
          <a:prstGeom prst="rect">
            <a:avLst/>
          </a:prstGeom>
        </p:spPr>
        <p:txBody>
          <a:bodyPr wrap="square">
            <a:spAutoFit/>
          </a:bodyPr>
          <a:lstStyle/>
          <a:p>
            <a:pPr>
              <a:defRPr/>
            </a:pPr>
            <a:r>
              <a:rPr lang="en-US" sz="2400" b="1" i="1" u="sng" dirty="0">
                <a:solidFill>
                  <a:srgbClr val="0070C0"/>
                </a:solidFill>
                <a:latin typeface="Helvetica Neue Thin" charset="0"/>
                <a:ea typeface="Helvetica Neue Thin" charset="0"/>
                <a:cs typeface="Helvetica Neue Thin" charset="0"/>
              </a:rPr>
              <a:t>PROS</a:t>
            </a:r>
            <a:r>
              <a:rPr lang="en-US" sz="2400" b="1" i="1" dirty="0">
                <a:solidFill>
                  <a:srgbClr val="0070C0"/>
                </a:solidFill>
                <a:latin typeface="Helvetica Neue Thin" charset="0"/>
                <a:ea typeface="Helvetica Neue Thin" charset="0"/>
                <a:cs typeface="Helvetica Neue Thin" charset="0"/>
              </a:rPr>
              <a:t>: Good</a:t>
            </a:r>
            <a:r>
              <a:rPr lang="en-US" sz="2400" i="1" dirty="0">
                <a:solidFill>
                  <a:srgbClr val="0070C0"/>
                </a:solidFill>
                <a:latin typeface="Helvetica Neue Thin" charset="0"/>
                <a:ea typeface="Helvetica Neue Thin" charset="0"/>
                <a:cs typeface="Helvetica Neue Thin" charset="0"/>
              </a:rPr>
              <a:t> for quick and dirty comparison of model accuracy.</a:t>
            </a:r>
          </a:p>
          <a:p>
            <a:pPr>
              <a:defRPr/>
            </a:pPr>
            <a:endParaRPr lang="en-US" sz="2400" i="1" dirty="0">
              <a:solidFill>
                <a:srgbClr val="0070C0"/>
              </a:solidFill>
              <a:latin typeface="Helvetica Neue Thin" charset="0"/>
              <a:ea typeface="Helvetica Neue Thin" charset="0"/>
              <a:cs typeface="Helvetica Neue Thin" charset="0"/>
            </a:endParaRPr>
          </a:p>
          <a:p>
            <a:pPr>
              <a:defRPr/>
            </a:pPr>
            <a:r>
              <a:rPr lang="en-US" sz="2400" i="1" u="sng" dirty="0">
                <a:solidFill>
                  <a:srgbClr val="0070C0"/>
                </a:solidFill>
                <a:latin typeface="Helvetica Neue Thin" charset="0"/>
                <a:ea typeface="Helvetica Neue Thin" charset="0"/>
                <a:cs typeface="Helvetica Neue Thin" charset="0"/>
              </a:rPr>
              <a:t>CONS</a:t>
            </a:r>
            <a:r>
              <a:rPr lang="en-US" sz="2400" i="1" dirty="0">
                <a:solidFill>
                  <a:srgbClr val="0070C0"/>
                </a:solidFill>
                <a:latin typeface="Helvetica Neue Thin" charset="0"/>
                <a:ea typeface="Helvetica Neue Thin" charset="0"/>
                <a:cs typeface="Helvetica Neue Thin" charset="0"/>
              </a:rPr>
              <a:t>: Bad as model accuracy is based on only a couple of subsamples – higher variance when sample is split into large chunks.</a:t>
            </a:r>
            <a:endParaRPr lang="en-US" sz="2400" dirty="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Test</a:t>
            </a: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0144E1F-AE3E-094D-9BDD-0758BD0CD744}"/>
              </a:ext>
            </a:extLst>
          </p:cNvPr>
          <p:cNvSpPr/>
          <p:nvPr/>
        </p:nvSpPr>
        <p:spPr>
          <a:xfrm>
            <a:off x="-641660" y="622902"/>
            <a:ext cx="365151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Pros/Cons</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495777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787558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K-folds cross validation (</a:t>
            </a:r>
            <a:r>
              <a:rPr lang="en-US" sz="4000" dirty="0" err="1">
                <a:solidFill>
                  <a:schemeClr val="bg1"/>
                </a:solidFill>
                <a:latin typeface="Avenir Book" charset="0"/>
                <a:ea typeface="Avenir Book" charset="0"/>
                <a:cs typeface="Avenir Book" charset="0"/>
              </a:rPr>
              <a:t>kCV</a:t>
            </a:r>
            <a:r>
              <a:rPr lang="en-US" sz="4000" dirty="0">
                <a:solidFill>
                  <a:schemeClr val="bg1"/>
                </a:solidFill>
                <a:latin typeface="Avenir Book" charset="0"/>
                <a:ea typeface="Avenir Book" charset="0"/>
                <a:cs typeface="Avenir Book" charset="0"/>
              </a:rPr>
              <a:t>)</a:t>
            </a:r>
            <a:endParaRPr lang="en-US" sz="3600" dirty="0">
              <a:solidFill>
                <a:schemeClr val="bg1"/>
              </a:solidFill>
              <a:latin typeface="Avenir Book" charset="0"/>
              <a:ea typeface="Avenir Book" charset="0"/>
              <a:cs typeface="Avenir Book" charset="0"/>
            </a:endParaRPr>
          </a:p>
        </p:txBody>
      </p:sp>
      <p:sp>
        <p:nvSpPr>
          <p:cNvPr id="8" name="Rectangle 7"/>
          <p:cNvSpPr/>
          <p:nvPr/>
        </p:nvSpPr>
        <p:spPr>
          <a:xfrm>
            <a:off x="1147864" y="1969238"/>
            <a:ext cx="10700425" cy="2554545"/>
          </a:xfrm>
          <a:prstGeom prst="rect">
            <a:avLst/>
          </a:prstGeom>
        </p:spPr>
        <p:txBody>
          <a:bodyPr wrap="square">
            <a:spAutoFit/>
          </a:bodyPr>
          <a:lstStyle/>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Run a model on (k -1) groups</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Predict the k</a:t>
            </a:r>
            <a:r>
              <a:rPr lang="en-US" sz="3200" baseline="30000" dirty="0">
                <a:solidFill>
                  <a:srgbClr val="0070C0"/>
                </a:solidFill>
                <a:latin typeface="Helvetica Neue Thin" charset="0"/>
                <a:ea typeface="Helvetica Neue Thin" charset="0"/>
                <a:cs typeface="Helvetica Neue Thin" charset="0"/>
              </a:rPr>
              <a:t>th</a:t>
            </a:r>
            <a:r>
              <a:rPr lang="en-US" sz="3200" dirty="0">
                <a:solidFill>
                  <a:srgbClr val="0070C0"/>
                </a:solidFill>
                <a:latin typeface="Helvetica Neue Thin" charset="0"/>
                <a:ea typeface="Helvetica Neue Thin" charset="0"/>
                <a:cs typeface="Helvetica Neue Thin" charset="0"/>
              </a:rPr>
              <a:t> group</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More k’s means lower variance on accuracy estimate</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k = 1</a:t>
            </a: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k = 2</a:t>
            </a: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k = 3</a:t>
            </a: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1: Randomly split data into</a:t>
            </a:r>
          </a:p>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K-folds (k = 4 below)</a:t>
            </a:r>
          </a:p>
        </p:txBody>
      </p:sp>
      <p:sp>
        <p:nvSpPr>
          <p:cNvPr id="3" name="TextBox 2"/>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rgbClr val="7030A0"/>
                </a:solidFill>
                <a:latin typeface="Avenir Book" charset="0"/>
                <a:ea typeface="Avenir Book" charset="0"/>
                <a:cs typeface="Avenir Book" charset="0"/>
              </a:rPr>
              <a:t>16		 32	 	 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1</a:t>
            </a:r>
            <a:endParaRPr lang="en-US" sz="3600" dirty="0">
              <a:solidFill>
                <a:schemeClr val="bg1"/>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04B4DC42-F803-C040-81D0-99E47942FF3E}"/>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chemeClr val="accent2"/>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19" name="Rectangle 18">
            <a:extLst>
              <a:ext uri="{FF2B5EF4-FFF2-40B4-BE49-F238E27FC236}">
                <a16:creationId xmlns:a16="http://schemas.microsoft.com/office/drawing/2014/main" id="{E6A62EC3-AE85-5644-A02A-0C8A69F7183D}"/>
              </a:ext>
            </a:extLst>
          </p:cNvPr>
          <p:cNvSpPr/>
          <p:nvPr/>
        </p:nvSpPr>
        <p:spPr>
          <a:xfrm>
            <a:off x="485517" y="2527095"/>
            <a:ext cx="5495153" cy="113050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206B01-C2C2-EF41-91FC-38E0A7703CA4}"/>
              </a:ext>
            </a:extLst>
          </p:cNvPr>
          <p:cNvSpPr/>
          <p:nvPr/>
        </p:nvSpPr>
        <p:spPr>
          <a:xfrm>
            <a:off x="485517" y="3837580"/>
            <a:ext cx="5495153" cy="102478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EBED61-D21D-3A46-9576-ED540A403956}"/>
              </a:ext>
            </a:extLst>
          </p:cNvPr>
          <p:cNvSpPr/>
          <p:nvPr/>
        </p:nvSpPr>
        <p:spPr>
          <a:xfrm>
            <a:off x="6235784" y="2527095"/>
            <a:ext cx="5495153" cy="1130505"/>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79A56-7065-D141-9E56-73DD9DB637BD}"/>
              </a:ext>
            </a:extLst>
          </p:cNvPr>
          <p:cNvSpPr/>
          <p:nvPr/>
        </p:nvSpPr>
        <p:spPr>
          <a:xfrm>
            <a:off x="6235784" y="3837580"/>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612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		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64</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6235784" y="3837580"/>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a:off x="482600" y="2489200"/>
            <a:ext cx="11277600" cy="2413000"/>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1261884"/>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36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k-1 folds</a:t>
            </a:r>
          </a:p>
          <a:p>
            <a:pPr algn="r">
              <a:defRPr/>
            </a:pPr>
            <a:r>
              <a:rPr lang="en-US" sz="3600" b="1"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rPr>
              <a:t>Predict on the kth, Record accuracy</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939420A-5646-BF46-AFB4-81F073C3DEAF}"/>
                  </a:ext>
                </a:extLst>
              </p:cNvPr>
              <p:cNvSpPr txBox="1"/>
              <p:nvPr/>
            </p:nvSpPr>
            <p:spPr>
              <a:xfrm>
                <a:off x="1507525" y="5279958"/>
                <a:ext cx="3175401" cy="1384995"/>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1507525" y="5279958"/>
                <a:ext cx="3175401" cy="1384995"/>
              </a:xfrm>
              <a:prstGeom prst="rect">
                <a:avLst/>
              </a:prstGeom>
              <a:blipFill>
                <a:blip r:embed="rId3"/>
                <a:stretch>
                  <a:fillRect l="-3984" t="-4545" r="-5179" b="-6364"/>
                </a:stretch>
              </a:blipFill>
            </p:spPr>
            <p:txBody>
              <a:bodyPr/>
              <a:lstStyle/>
              <a:p>
                <a:r>
                  <a:rPr lang="en-US">
                    <a:noFill/>
                  </a:rPr>
                  <a:t> </a:t>
                </a:r>
              </a:p>
            </p:txBody>
          </p:sp>
        </mc:Fallback>
      </mc:AlternateContent>
      <p:cxnSp>
        <p:nvCxnSpPr>
          <p:cNvPr id="34" name="Elbow Connector 33">
            <a:extLst>
              <a:ext uri="{FF2B5EF4-FFF2-40B4-BE49-F238E27FC236}">
                <a16:creationId xmlns:a16="http://schemas.microsoft.com/office/drawing/2014/main" id="{6053EFB7-4CEC-7042-A90D-9E0E27637629}"/>
              </a:ext>
            </a:extLst>
          </p:cNvPr>
          <p:cNvCxnSpPr>
            <a:cxnSpLocks/>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FCAFDA-A7F2-A34D-938B-C86EEF8EA9D2}"/>
              </a:ext>
            </a:extLst>
          </p:cNvPr>
          <p:cNvSpPr txBox="1"/>
          <p:nvPr/>
        </p:nvSpPr>
        <p:spPr>
          <a:xfrm>
            <a:off x="9063301" y="5434773"/>
            <a:ext cx="2696899" cy="523220"/>
          </a:xfrm>
          <a:prstGeom prst="rect">
            <a:avLst/>
          </a:prstGeom>
          <a:noFill/>
        </p:spPr>
        <p:txBody>
          <a:bodyPr wrap="square" rtlCol="0">
            <a:spAutoFit/>
          </a:bodyPr>
          <a:lstStyle/>
          <a:p>
            <a:pPr algn="ctr"/>
            <a:r>
              <a:rPr lang="en-US" sz="2800" dirty="0">
                <a:solidFill>
                  <a:schemeClr val="accent6"/>
                </a:solidFill>
              </a:rPr>
              <a:t>MAPE = 5.6%</a:t>
            </a:r>
          </a:p>
        </p:txBody>
      </p:sp>
      <p:cxnSp>
        <p:nvCxnSpPr>
          <p:cNvPr id="326" name="Elbow Connector 325">
            <a:extLst>
              <a:ext uri="{FF2B5EF4-FFF2-40B4-BE49-F238E27FC236}">
                <a16:creationId xmlns:a16="http://schemas.microsoft.com/office/drawing/2014/main" id="{5F7C3718-06CF-244D-9CA1-D69B8A2C2CC4}"/>
              </a:ext>
            </a:extLst>
          </p:cNvPr>
          <p:cNvCxnSpPr>
            <a:cxnSpLocks/>
            <a:stCxn id="32" idx="3"/>
            <a:endCxn id="30" idx="2"/>
          </p:cNvCxnSpPr>
          <p:nvPr/>
        </p:nvCxnSpPr>
        <p:spPr>
          <a:xfrm flipV="1">
            <a:off x="4682926" y="4862360"/>
            <a:ext cx="4300435" cy="1110096"/>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Elbow Connector 328">
            <a:extLst>
              <a:ext uri="{FF2B5EF4-FFF2-40B4-BE49-F238E27FC236}">
                <a16:creationId xmlns:a16="http://schemas.microsoft.com/office/drawing/2014/main" id="{EE8BEF9E-9F69-3243-A520-B9B792C7AC47}"/>
              </a:ext>
            </a:extLst>
          </p:cNvPr>
          <p:cNvCxnSpPr>
            <a:cxnSpLocks/>
            <a:stCxn id="30" idx="3"/>
            <a:endCxn id="37" idx="0"/>
          </p:cNvCxnSpPr>
          <p:nvPr/>
        </p:nvCxnSpPr>
        <p:spPr>
          <a:xfrm flipH="1">
            <a:off x="10411751" y="4349970"/>
            <a:ext cx="1319186" cy="1084803"/>
          </a:xfrm>
          <a:prstGeom prst="bentConnector4">
            <a:avLst>
              <a:gd name="adj1" fmla="val -17329"/>
              <a:gd name="adj2" fmla="val 73617"/>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516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chemeClr val="accent6"/>
                </a:solidFill>
                <a:latin typeface="Avenir Book" charset="0"/>
                <a:ea typeface="Avenir Book" charset="0"/>
                <a:cs typeface="Avenir Book" charset="0"/>
              </a:rPr>
              <a:t>2		4		8</a:t>
            </a:r>
            <a:r>
              <a:rPr lang="en-US" sz="4400" b="1" dirty="0">
                <a:solidFill>
                  <a:srgbClr val="00B0F0"/>
                </a:solidFill>
                <a:latin typeface="Avenir Book" charset="0"/>
                <a:ea typeface="Avenir Book" charset="0"/>
                <a:cs typeface="Avenir Book" charset="0"/>
              </a:rPr>
              <a:t>		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65</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	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482600" y="2620119"/>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rot="10800000">
            <a:off x="482600" y="2489200"/>
            <a:ext cx="11277600" cy="2413000"/>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939420A-5646-BF46-AFB4-81F073C3DEAF}"/>
                  </a:ext>
                </a:extLst>
              </p:cNvPr>
              <p:cNvSpPr txBox="1"/>
              <p:nvPr/>
            </p:nvSpPr>
            <p:spPr>
              <a:xfrm>
                <a:off x="6423885" y="1368716"/>
                <a:ext cx="3558315"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6423885" y="1368716"/>
                <a:ext cx="3558315" cy="954107"/>
              </a:xfrm>
              <a:prstGeom prst="rect">
                <a:avLst/>
              </a:prstGeom>
              <a:blipFill>
                <a:blip r:embed="rId3"/>
                <a:stretch>
                  <a:fillRect l="-3559" t="-8000" b="-16000"/>
                </a:stretch>
              </a:blipFill>
            </p:spPr>
            <p:txBody>
              <a:bodyPr/>
              <a:lstStyle/>
              <a:p>
                <a:r>
                  <a:rPr lang="en-US">
                    <a:noFill/>
                  </a:rPr>
                  <a:t> </a:t>
                </a:r>
              </a:p>
            </p:txBody>
          </p:sp>
        </mc:Fallback>
      </mc:AlternateContent>
      <p:cxnSp>
        <p:nvCxnSpPr>
          <p:cNvPr id="34" name="Elbow Connector 33">
            <a:extLst>
              <a:ext uri="{FF2B5EF4-FFF2-40B4-BE49-F238E27FC236}">
                <a16:creationId xmlns:a16="http://schemas.microsoft.com/office/drawing/2014/main" id="{6053EFB7-4CEC-7042-A90D-9E0E27637629}"/>
              </a:ext>
            </a:extLst>
          </p:cNvPr>
          <p:cNvCxnSpPr>
            <a:cxnSpLocks/>
            <a:stCxn id="32" idx="1"/>
            <a:endCxn id="30" idx="0"/>
          </p:cNvCxnSpPr>
          <p:nvPr/>
        </p:nvCxnSpPr>
        <p:spPr>
          <a:xfrm rot="10800000" flipV="1">
            <a:off x="3230177" y="1845769"/>
            <a:ext cx="3193708" cy="774349"/>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FCAFDA-A7F2-A34D-938B-C86EEF8EA9D2}"/>
              </a:ext>
            </a:extLst>
          </p:cNvPr>
          <p:cNvSpPr txBox="1"/>
          <p:nvPr/>
        </p:nvSpPr>
        <p:spPr>
          <a:xfrm>
            <a:off x="482600" y="1958736"/>
            <a:ext cx="2151782" cy="523220"/>
          </a:xfrm>
          <a:prstGeom prst="rect">
            <a:avLst/>
          </a:prstGeom>
          <a:noFill/>
        </p:spPr>
        <p:txBody>
          <a:bodyPr wrap="square" rtlCol="0">
            <a:spAutoFit/>
          </a:bodyPr>
          <a:lstStyle/>
          <a:p>
            <a:pPr algn="ctr"/>
            <a:r>
              <a:rPr lang="en-US" sz="2800" dirty="0">
                <a:solidFill>
                  <a:schemeClr val="accent6"/>
                </a:solidFill>
              </a:rPr>
              <a:t>MAPE =1%</a:t>
            </a:r>
          </a:p>
        </p:txBody>
      </p:sp>
      <p:cxnSp>
        <p:nvCxnSpPr>
          <p:cNvPr id="326" name="Elbow Connector 325">
            <a:extLst>
              <a:ext uri="{FF2B5EF4-FFF2-40B4-BE49-F238E27FC236}">
                <a16:creationId xmlns:a16="http://schemas.microsoft.com/office/drawing/2014/main" id="{5F7C3718-06CF-244D-9CA1-D69B8A2C2CC4}"/>
              </a:ext>
            </a:extLst>
          </p:cNvPr>
          <p:cNvCxnSpPr>
            <a:cxnSpLocks/>
            <a:stCxn id="18" idx="3"/>
            <a:endCxn id="32" idx="3"/>
          </p:cNvCxnSpPr>
          <p:nvPr/>
        </p:nvCxnSpPr>
        <p:spPr>
          <a:xfrm flipH="1" flipV="1">
            <a:off x="9982200" y="1845770"/>
            <a:ext cx="2003854" cy="1493764"/>
          </a:xfrm>
          <a:prstGeom prst="bentConnector3">
            <a:avLst>
              <a:gd name="adj1" fmla="val -507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Elbow Connector 328">
            <a:extLst>
              <a:ext uri="{FF2B5EF4-FFF2-40B4-BE49-F238E27FC236}">
                <a16:creationId xmlns:a16="http://schemas.microsoft.com/office/drawing/2014/main" id="{EE8BEF9E-9F69-3243-A520-B9B792C7AC47}"/>
              </a:ext>
            </a:extLst>
          </p:cNvPr>
          <p:cNvCxnSpPr>
            <a:cxnSpLocks/>
            <a:stCxn id="30" idx="0"/>
            <a:endCxn id="37" idx="3"/>
          </p:cNvCxnSpPr>
          <p:nvPr/>
        </p:nvCxnSpPr>
        <p:spPr>
          <a:xfrm rot="16200000" flipV="1">
            <a:off x="2732394" y="2122335"/>
            <a:ext cx="399773" cy="595795"/>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99B8452-8EB9-6D48-909B-769974391C41}"/>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2-2</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Tree>
    <p:extLst>
      <p:ext uri="{BB962C8B-B14F-4D97-AF65-F5344CB8AC3E}">
        <p14:creationId xmlns:p14="http://schemas.microsoft.com/office/powerpoint/2010/main" val="478912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		</a:t>
            </a:r>
            <a:r>
              <a:rPr lang="en-US" sz="4400" b="1" dirty="0">
                <a:solidFill>
                  <a:schemeClr val="accent6"/>
                </a:solidFill>
                <a:latin typeface="Avenir Book" charset="0"/>
                <a:ea typeface="Avenir Book" charset="0"/>
                <a:cs typeface="Avenir Book" charset="0"/>
              </a:rPr>
              <a:t>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66</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rgbClr val="00B0F0"/>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6227031" y="2619376"/>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flipV="1">
            <a:off x="482600" y="2565400"/>
            <a:ext cx="11277600" cy="2336800"/>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2-3</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939420A-5646-BF46-AFB4-81F073C3DEAF}"/>
                  </a:ext>
                </a:extLst>
              </p:cNvPr>
              <p:cNvSpPr txBox="1"/>
              <p:nvPr/>
            </p:nvSpPr>
            <p:spPr>
              <a:xfrm>
                <a:off x="2227590" y="1915416"/>
                <a:ext cx="2650992" cy="53254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m:oMathPara>
                </a14:m>
                <a:endParaRPr lang="en-US" sz="2800" dirty="0">
                  <a:solidFill>
                    <a:srgbClr val="00B0F0"/>
                  </a:solidFill>
                </a:endParaRPr>
              </a:p>
            </p:txBody>
          </p:sp>
        </mc:Choice>
        <mc:Fallback>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2227590" y="1915416"/>
                <a:ext cx="2650992" cy="532549"/>
              </a:xfrm>
              <a:prstGeom prst="rect">
                <a:avLst/>
              </a:prstGeom>
              <a:blipFill>
                <a:blip r:embed="rId3"/>
                <a:stretch>
                  <a:fillRect b="-18605"/>
                </a:stretch>
              </a:blipFill>
            </p:spPr>
            <p:txBody>
              <a:bodyPr/>
              <a:lstStyle/>
              <a:p>
                <a:r>
                  <a:rPr lang="en-US">
                    <a:noFill/>
                  </a:rPr>
                  <a:t> </a:t>
                </a:r>
              </a:p>
            </p:txBody>
          </p:sp>
        </mc:Fallback>
      </mc:AlternateContent>
      <p:cxnSp>
        <p:nvCxnSpPr>
          <p:cNvPr id="34" name="Elbow Connector 33">
            <a:extLst>
              <a:ext uri="{FF2B5EF4-FFF2-40B4-BE49-F238E27FC236}">
                <a16:creationId xmlns:a16="http://schemas.microsoft.com/office/drawing/2014/main" id="{6053EFB7-4CEC-7042-A90D-9E0E27637629}"/>
              </a:ext>
            </a:extLst>
          </p:cNvPr>
          <p:cNvCxnSpPr>
            <a:cxnSpLocks/>
            <a:stCxn id="7" idx="2"/>
            <a:endCxn id="32" idx="1"/>
          </p:cNvCxnSpPr>
          <p:nvPr/>
        </p:nvCxnSpPr>
        <p:spPr>
          <a:xfrm flipV="1">
            <a:off x="482600" y="2181691"/>
            <a:ext cx="1744990" cy="383709"/>
          </a:xfrm>
          <a:prstGeom prst="bentConnector5">
            <a:avLst>
              <a:gd name="adj1" fmla="val 13100"/>
              <a:gd name="adj2" fmla="val 15302"/>
              <a:gd name="adj3" fmla="val 869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FCAFDA-A7F2-A34D-938B-C86EEF8EA9D2}"/>
              </a:ext>
            </a:extLst>
          </p:cNvPr>
          <p:cNvSpPr txBox="1"/>
          <p:nvPr/>
        </p:nvSpPr>
        <p:spPr>
          <a:xfrm>
            <a:off x="7634911" y="1804177"/>
            <a:ext cx="2696899" cy="523220"/>
          </a:xfrm>
          <a:prstGeom prst="rect">
            <a:avLst/>
          </a:prstGeom>
          <a:noFill/>
        </p:spPr>
        <p:txBody>
          <a:bodyPr wrap="square" rtlCol="0">
            <a:spAutoFit/>
          </a:bodyPr>
          <a:lstStyle/>
          <a:p>
            <a:pPr algn="ctr"/>
            <a:r>
              <a:rPr lang="en-US" sz="2800" dirty="0">
                <a:solidFill>
                  <a:schemeClr val="accent6"/>
                </a:solidFill>
              </a:rPr>
              <a:t>MAPE = 2.5%</a:t>
            </a:r>
          </a:p>
        </p:txBody>
      </p:sp>
      <p:cxnSp>
        <p:nvCxnSpPr>
          <p:cNvPr id="326" name="Elbow Connector 325">
            <a:extLst>
              <a:ext uri="{FF2B5EF4-FFF2-40B4-BE49-F238E27FC236}">
                <a16:creationId xmlns:a16="http://schemas.microsoft.com/office/drawing/2014/main" id="{5F7C3718-06CF-244D-9CA1-D69B8A2C2CC4}"/>
              </a:ext>
            </a:extLst>
          </p:cNvPr>
          <p:cNvCxnSpPr>
            <a:cxnSpLocks/>
            <a:stCxn id="32" idx="3"/>
          </p:cNvCxnSpPr>
          <p:nvPr/>
        </p:nvCxnSpPr>
        <p:spPr>
          <a:xfrm>
            <a:off x="4878582" y="2181691"/>
            <a:ext cx="3909818" cy="437685"/>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Elbow Connector 328">
            <a:extLst>
              <a:ext uri="{FF2B5EF4-FFF2-40B4-BE49-F238E27FC236}">
                <a16:creationId xmlns:a16="http://schemas.microsoft.com/office/drawing/2014/main" id="{EE8BEF9E-9F69-3243-A520-B9B792C7AC47}"/>
              </a:ext>
            </a:extLst>
          </p:cNvPr>
          <p:cNvCxnSpPr>
            <a:cxnSpLocks/>
            <a:stCxn id="30" idx="0"/>
            <a:endCxn id="37" idx="2"/>
          </p:cNvCxnSpPr>
          <p:nvPr/>
        </p:nvCxnSpPr>
        <p:spPr>
          <a:xfrm rot="5400000" flipH="1" flipV="1">
            <a:off x="8832995" y="2469011"/>
            <a:ext cx="291979" cy="8753"/>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762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		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67</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chemeClr val="accent6"/>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rgbClr val="00B0F0"/>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676302" y="3840290"/>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flipH="1">
            <a:off x="676302" y="2579404"/>
            <a:ext cx="11045882" cy="2337505"/>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2-4</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939420A-5646-BF46-AFB4-81F073C3DEAF}"/>
                  </a:ext>
                </a:extLst>
              </p:cNvPr>
              <p:cNvSpPr txBox="1"/>
              <p:nvPr/>
            </p:nvSpPr>
            <p:spPr>
              <a:xfrm>
                <a:off x="5564944" y="5244320"/>
                <a:ext cx="2650992" cy="53254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m:oMathPara>
                </a14:m>
                <a:endParaRPr lang="en-US" sz="2800" dirty="0">
                  <a:solidFill>
                    <a:srgbClr val="00B0F0"/>
                  </a:solidFill>
                </a:endParaRPr>
              </a:p>
            </p:txBody>
          </p:sp>
        </mc:Choice>
        <mc:Fallback>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5564944" y="5244320"/>
                <a:ext cx="2650992" cy="532549"/>
              </a:xfrm>
              <a:prstGeom prst="rect">
                <a:avLst/>
              </a:prstGeom>
              <a:blipFill>
                <a:blip r:embed="rId3"/>
                <a:stretch>
                  <a:fillRect b="-18605"/>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FDFCAFDA-A7F2-A34D-938B-C86EEF8EA9D2}"/>
              </a:ext>
            </a:extLst>
          </p:cNvPr>
          <p:cNvSpPr txBox="1"/>
          <p:nvPr/>
        </p:nvSpPr>
        <p:spPr>
          <a:xfrm>
            <a:off x="361950" y="5378581"/>
            <a:ext cx="2696899" cy="523220"/>
          </a:xfrm>
          <a:prstGeom prst="rect">
            <a:avLst/>
          </a:prstGeom>
          <a:noFill/>
        </p:spPr>
        <p:txBody>
          <a:bodyPr wrap="square" rtlCol="0">
            <a:spAutoFit/>
          </a:bodyPr>
          <a:lstStyle/>
          <a:p>
            <a:pPr algn="ctr"/>
            <a:r>
              <a:rPr lang="en-US" sz="2800" dirty="0">
                <a:solidFill>
                  <a:schemeClr val="accent6"/>
                </a:solidFill>
              </a:rPr>
              <a:t>MAPE = 3.8%</a:t>
            </a:r>
          </a:p>
        </p:txBody>
      </p:sp>
      <p:cxnSp>
        <p:nvCxnSpPr>
          <p:cNvPr id="329" name="Elbow Connector 328">
            <a:extLst>
              <a:ext uri="{FF2B5EF4-FFF2-40B4-BE49-F238E27FC236}">
                <a16:creationId xmlns:a16="http://schemas.microsoft.com/office/drawing/2014/main" id="{EE8BEF9E-9F69-3243-A520-B9B792C7AC47}"/>
              </a:ext>
            </a:extLst>
          </p:cNvPr>
          <p:cNvCxnSpPr>
            <a:cxnSpLocks/>
            <a:stCxn id="32" idx="1"/>
            <a:endCxn id="30" idx="2"/>
          </p:cNvCxnSpPr>
          <p:nvPr/>
        </p:nvCxnSpPr>
        <p:spPr>
          <a:xfrm rot="10800000">
            <a:off x="3423880" y="4865071"/>
            <a:ext cx="2141065" cy="645525"/>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A80BE24-F441-7848-A862-A61096019CC2}"/>
              </a:ext>
            </a:extLst>
          </p:cNvPr>
          <p:cNvCxnSpPr>
            <a:cxnSpLocks/>
            <a:endCxn id="32" idx="3"/>
          </p:cNvCxnSpPr>
          <p:nvPr/>
        </p:nvCxnSpPr>
        <p:spPr>
          <a:xfrm rot="10800000" flipV="1">
            <a:off x="8215936" y="4916909"/>
            <a:ext cx="1099514" cy="593686"/>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2AC1519A-741B-674E-87BD-49FBEF00E977}"/>
              </a:ext>
            </a:extLst>
          </p:cNvPr>
          <p:cNvCxnSpPr>
            <a:cxnSpLocks/>
            <a:stCxn id="30" idx="2"/>
            <a:endCxn id="37" idx="3"/>
          </p:cNvCxnSpPr>
          <p:nvPr/>
        </p:nvCxnSpPr>
        <p:spPr>
          <a:xfrm rot="5400000">
            <a:off x="2853804" y="5070115"/>
            <a:ext cx="775121" cy="365030"/>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90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68</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3: Compare Accuracies </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32" name="TextBox 31">
            <a:extLst>
              <a:ext uri="{FF2B5EF4-FFF2-40B4-BE49-F238E27FC236}">
                <a16:creationId xmlns:a16="http://schemas.microsoft.com/office/drawing/2014/main" id="{2939420A-5646-BF46-AFB4-81F073C3DEAF}"/>
              </a:ext>
            </a:extLst>
          </p:cNvPr>
          <p:cNvSpPr txBox="1"/>
          <p:nvPr/>
        </p:nvSpPr>
        <p:spPr>
          <a:xfrm>
            <a:off x="120087" y="5038477"/>
            <a:ext cx="2650992" cy="646331"/>
          </a:xfrm>
          <a:prstGeom prst="rect">
            <a:avLst/>
          </a:prstGeom>
          <a:noFill/>
        </p:spPr>
        <p:txBody>
          <a:bodyPr wrap="square" rtlCol="0">
            <a:spAutoFit/>
          </a:bodyPr>
          <a:lstStyle/>
          <a:p>
            <a:pPr algn="r"/>
            <a:endParaRPr lang="en-US" sz="3600" dirty="0">
              <a:solidFill>
                <a:srgbClr val="00B0F0"/>
              </a:solidFill>
            </a:endParaRP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B92F67F9-B884-3041-9BFA-D8BC0B2EE08C}"/>
                  </a:ext>
                </a:extLst>
              </p:cNvPr>
              <p:cNvGraphicFramePr>
                <a:graphicFrameLocks noGrp="1"/>
              </p:cNvGraphicFramePr>
              <p:nvPr>
                <p:extLst>
                  <p:ext uri="{D42A27DB-BD31-4B8C-83A1-F6EECF244321}">
                    <p14:modId xmlns:p14="http://schemas.microsoft.com/office/powerpoint/2010/main" val="4156676425"/>
                  </p:ext>
                </p:extLst>
              </p:nvPr>
            </p:nvGraphicFramePr>
            <p:xfrm>
              <a:off x="1143000" y="2717800"/>
              <a:ext cx="10110470" cy="2590800"/>
            </p:xfrm>
            <a:graphic>
              <a:graphicData uri="http://schemas.openxmlformats.org/drawingml/2006/table">
                <a:tbl>
                  <a:tblPr firstRow="1" bandRow="1">
                    <a:tableStyleId>{5C22544A-7EE6-4342-B048-85BDC9FD1C3A}</a:tableStyleId>
                  </a:tblPr>
                  <a:tblGrid>
                    <a:gridCol w="2925220">
                      <a:extLst>
                        <a:ext uri="{9D8B030D-6E8A-4147-A177-3AD203B41FA5}">
                          <a16:colId xmlns:a16="http://schemas.microsoft.com/office/drawing/2014/main" val="1065543300"/>
                        </a:ext>
                      </a:extLst>
                    </a:gridCol>
                    <a:gridCol w="2527618">
                      <a:extLst>
                        <a:ext uri="{9D8B030D-6E8A-4147-A177-3AD203B41FA5}">
                          <a16:colId xmlns:a16="http://schemas.microsoft.com/office/drawing/2014/main" val="1257066014"/>
                        </a:ext>
                      </a:extLst>
                    </a:gridCol>
                    <a:gridCol w="4657632">
                      <a:extLst>
                        <a:ext uri="{9D8B030D-6E8A-4147-A177-3AD203B41FA5}">
                          <a16:colId xmlns:a16="http://schemas.microsoft.com/office/drawing/2014/main" val="1879927668"/>
                        </a:ext>
                      </a:extLst>
                    </a:gridCol>
                  </a:tblGrid>
                  <a:tr h="647700">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Tested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err="1">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Avg</a:t>
                          </a: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 MAPE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MAPE  (%) for each fold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638357"/>
                      </a:ext>
                    </a:extLst>
                  </a:tr>
                  <a:tr h="647700">
                    <a:tc>
                      <a:txBody>
                        <a:bodyPr/>
                        <a:lstStyle/>
                        <a:p>
                          <a:pPr algn="ctr"/>
                          <a14:m>
                            <m:oMathPara xmlns:m="http://schemas.openxmlformats.org/officeDocument/2006/math">
                              <m:oMathParaPr>
                                <m:jc m:val="centerGroup"/>
                              </m:oMathParaPr>
                              <m:oMath xmlns:m="http://schemas.openxmlformats.org/officeDocument/2006/math">
                                <m:sSup>
                                  <m:sSupPr>
                                    <m:ctrlPr>
                                      <a:rPr lang="en-US" sz="2800" b="0" i="0" smtClean="0">
                                        <a:solidFill>
                                          <a:schemeClr val="accent1"/>
                                        </a:solidFill>
                                        <a:latin typeface="Cambria Math" panose="02040503050406030204" pitchFamily="18" charset="0"/>
                                      </a:rPr>
                                    </m:ctrlPr>
                                  </m:sSupPr>
                                  <m:e>
                                    <m:r>
                                      <m:rPr>
                                        <m:sty m:val="p"/>
                                      </m:rPr>
                                      <a:rPr lang="en-US" sz="2800" b="0" i="0" smtClean="0">
                                        <a:solidFill>
                                          <a:schemeClr val="accent1"/>
                                        </a:solidFill>
                                        <a:latin typeface="Cambria Math" panose="02040503050406030204" pitchFamily="18" charset="0"/>
                                      </a:rPr>
                                      <m:t>y</m:t>
                                    </m:r>
                                    <m:r>
                                      <a:rPr lang="en-US" sz="2800" b="0" i="0" smtClean="0">
                                        <a:solidFill>
                                          <a:schemeClr val="accent1"/>
                                        </a:solidFill>
                                        <a:latin typeface="Cambria Math" panose="02040503050406030204" pitchFamily="18" charset="0"/>
                                      </a:rPr>
                                      <m:t>=1.9</m:t>
                                    </m:r>
                                  </m:e>
                                  <m:sup>
                                    <m:r>
                                      <m:rPr>
                                        <m:sty m:val="p"/>
                                      </m:rPr>
                                      <a:rPr lang="en-US" sz="2800" b="0" i="0" smtClean="0">
                                        <a:solidFill>
                                          <a:schemeClr val="accent1"/>
                                        </a:solidFill>
                                        <a:latin typeface="Cambria Math" panose="02040503050406030204" pitchFamily="18" charset="0"/>
                                      </a:rPr>
                                      <m:t>n</m:t>
                                    </m:r>
                                  </m:sup>
                                </m:sSup>
                              </m:oMath>
                            </m:oMathPara>
                          </a14:m>
                          <a:endPar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10%+/- 28%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9.7, 22.6, 33.6, 43.1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754266"/>
                      </a:ext>
                    </a:extLst>
                  </a:tr>
                  <a:tr h="647700">
                    <a:tc>
                      <a:txBody>
                        <a:bodyPr/>
                        <a:lstStyle/>
                        <a:p>
                          <a:pPr algn="ctr"/>
                          <a14:m>
                            <m:oMathPara xmlns:m="http://schemas.openxmlformats.org/officeDocument/2006/math">
                              <m:oMathParaPr>
                                <m:jc m:val="centerGroup"/>
                              </m:oMathParaPr>
                              <m:oMath xmlns:m="http://schemas.openxmlformats.org/officeDocument/2006/math">
                                <m:sSup>
                                  <m:sSupPr>
                                    <m:ctrlPr>
                                      <a:rPr lang="en-US" sz="2800" b="1" i="0" smtClean="0">
                                        <a:solidFill>
                                          <a:srgbClr val="92D050"/>
                                        </a:solidFill>
                                        <a:latin typeface="Cambria Math" panose="02040503050406030204" pitchFamily="18" charset="0"/>
                                      </a:rPr>
                                    </m:ctrlPr>
                                  </m:sSupPr>
                                  <m:e>
                                    <m:r>
                                      <a:rPr lang="en-US" sz="2800" b="1" i="0" smtClean="0">
                                        <a:solidFill>
                                          <a:srgbClr val="92D050"/>
                                        </a:solidFill>
                                        <a:latin typeface="Cambria Math" panose="02040503050406030204" pitchFamily="18" charset="0"/>
                                      </a:rPr>
                                      <m:t>𝐲</m:t>
                                    </m:r>
                                    <m:r>
                                      <a:rPr lang="en-US" sz="2800" b="1" i="0" smtClean="0">
                                        <a:solidFill>
                                          <a:srgbClr val="92D050"/>
                                        </a:solidFill>
                                        <a:latin typeface="Cambria Math" panose="02040503050406030204" pitchFamily="18" charset="0"/>
                                      </a:rPr>
                                      <m:t>= </m:t>
                                    </m:r>
                                    <m:r>
                                      <a:rPr lang="en-US" sz="2800" b="1" i="0" smtClean="0">
                                        <a:solidFill>
                                          <a:srgbClr val="92D050"/>
                                        </a:solidFill>
                                        <a:latin typeface="Cambria Math" panose="02040503050406030204" pitchFamily="18" charset="0"/>
                                      </a:rPr>
                                      <m:t>𝟐</m:t>
                                    </m:r>
                                    <m:r>
                                      <a:rPr lang="en-US" sz="2800" b="1" i="0" smtClean="0">
                                        <a:solidFill>
                                          <a:srgbClr val="92D050"/>
                                        </a:solidFill>
                                        <a:latin typeface="Cambria Math" panose="02040503050406030204" pitchFamily="18" charset="0"/>
                                      </a:rPr>
                                      <m:t>.</m:t>
                                    </m:r>
                                    <m:r>
                                      <a:rPr lang="en-US" sz="2800" b="1" i="0" smtClean="0">
                                        <a:solidFill>
                                          <a:srgbClr val="92D050"/>
                                        </a:solidFill>
                                        <a:latin typeface="Cambria Math" panose="02040503050406030204" pitchFamily="18" charset="0"/>
                                      </a:rPr>
                                      <m:t>𝟎𝟎</m:t>
                                    </m:r>
                                  </m:e>
                                  <m:sup>
                                    <m:r>
                                      <a:rPr lang="en-US" sz="2800" b="1" i="0" smtClean="0">
                                        <a:solidFill>
                                          <a:srgbClr val="92D050"/>
                                        </a:solidFill>
                                        <a:latin typeface="Cambria Math" panose="02040503050406030204" pitchFamily="18" charset="0"/>
                                      </a:rPr>
                                      <m:t>𝐧</m:t>
                                    </m:r>
                                  </m:sup>
                                </m:sSup>
                              </m:oMath>
                            </m:oMathPara>
                          </a14:m>
                          <a:endPar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0, 0, 0, 0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134812"/>
                      </a:ext>
                    </a:extLst>
                  </a:tr>
                  <a:tr h="647700">
                    <a:tc>
                      <a:txBody>
                        <a:bodyPr/>
                        <a:lstStyle/>
                        <a:p>
                          <a:pPr algn="ctr"/>
                          <a14:m>
                            <m:oMathPara xmlns:m="http://schemas.openxmlformats.org/officeDocument/2006/math">
                              <m:oMathParaPr>
                                <m:jc m:val="centerGroup"/>
                              </m:oMathParaPr>
                              <m:oMath xmlns:m="http://schemas.openxmlformats.org/officeDocument/2006/math">
                                <m:sSup>
                                  <m:sSupPr>
                                    <m:ctrlPr>
                                      <a:rPr lang="en-US" sz="2800" b="0" i="0" smtClean="0">
                                        <a:solidFill>
                                          <a:schemeClr val="accent1"/>
                                        </a:solidFill>
                                        <a:latin typeface="Cambria Math" panose="02040503050406030204" pitchFamily="18" charset="0"/>
                                      </a:rPr>
                                    </m:ctrlPr>
                                  </m:sSupPr>
                                  <m:e>
                                    <m:r>
                                      <m:rPr>
                                        <m:sty m:val="p"/>
                                      </m:rPr>
                                      <a:rPr lang="en-US" sz="2800" b="0" i="0" smtClean="0">
                                        <a:solidFill>
                                          <a:schemeClr val="accent1"/>
                                        </a:solidFill>
                                        <a:latin typeface="Cambria Math" panose="02040503050406030204" pitchFamily="18" charset="0"/>
                                      </a:rPr>
                                      <m:t>y</m:t>
                                    </m:r>
                                    <m:r>
                                      <a:rPr lang="en-US" sz="2800" b="0" i="0" smtClean="0">
                                        <a:solidFill>
                                          <a:schemeClr val="accent1"/>
                                        </a:solidFill>
                                        <a:latin typeface="Cambria Math" panose="02040503050406030204" pitchFamily="18" charset="0"/>
                                      </a:rPr>
                                      <m:t>= 2.01</m:t>
                                    </m:r>
                                  </m:e>
                                  <m:sup>
                                    <m:r>
                                      <m:rPr>
                                        <m:sty m:val="p"/>
                                      </m:rPr>
                                      <a:rPr lang="en-US" sz="2800" b="0" i="0" smtClean="0">
                                        <a:solidFill>
                                          <a:schemeClr val="accent1"/>
                                        </a:solidFill>
                                        <a:latin typeface="Cambria Math" panose="02040503050406030204" pitchFamily="18" charset="0"/>
                                      </a:rPr>
                                      <m:t>n</m:t>
                                    </m:r>
                                  </m:sup>
                                </m:sSup>
                              </m:oMath>
                            </m:oMathPara>
                          </a14:m>
                          <a:endPar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1,  2.5,  4.1,  5.6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4360780"/>
                      </a:ext>
                    </a:extLst>
                  </a:tr>
                </a:tbl>
              </a:graphicData>
            </a:graphic>
          </p:graphicFrame>
        </mc:Choice>
        <mc:Fallback>
          <p:graphicFrame>
            <p:nvGraphicFramePr>
              <p:cNvPr id="2" name="Table 1">
                <a:extLst>
                  <a:ext uri="{FF2B5EF4-FFF2-40B4-BE49-F238E27FC236}">
                    <a16:creationId xmlns:a16="http://schemas.microsoft.com/office/drawing/2014/main" id="{B92F67F9-B884-3041-9BFA-D8BC0B2EE08C}"/>
                  </a:ext>
                </a:extLst>
              </p:cNvPr>
              <p:cNvGraphicFramePr>
                <a:graphicFrameLocks noGrp="1"/>
              </p:cNvGraphicFramePr>
              <p:nvPr>
                <p:extLst>
                  <p:ext uri="{D42A27DB-BD31-4B8C-83A1-F6EECF244321}">
                    <p14:modId xmlns:p14="http://schemas.microsoft.com/office/powerpoint/2010/main" val="4156676425"/>
                  </p:ext>
                </p:extLst>
              </p:nvPr>
            </p:nvGraphicFramePr>
            <p:xfrm>
              <a:off x="1143000" y="2717800"/>
              <a:ext cx="10110470" cy="2590800"/>
            </p:xfrm>
            <a:graphic>
              <a:graphicData uri="http://schemas.openxmlformats.org/drawingml/2006/table">
                <a:tbl>
                  <a:tblPr firstRow="1" bandRow="1">
                    <a:tableStyleId>{5C22544A-7EE6-4342-B048-85BDC9FD1C3A}</a:tableStyleId>
                  </a:tblPr>
                  <a:tblGrid>
                    <a:gridCol w="2925220">
                      <a:extLst>
                        <a:ext uri="{9D8B030D-6E8A-4147-A177-3AD203B41FA5}">
                          <a16:colId xmlns:a16="http://schemas.microsoft.com/office/drawing/2014/main" val="1065543300"/>
                        </a:ext>
                      </a:extLst>
                    </a:gridCol>
                    <a:gridCol w="2527618">
                      <a:extLst>
                        <a:ext uri="{9D8B030D-6E8A-4147-A177-3AD203B41FA5}">
                          <a16:colId xmlns:a16="http://schemas.microsoft.com/office/drawing/2014/main" val="1257066014"/>
                        </a:ext>
                      </a:extLst>
                    </a:gridCol>
                    <a:gridCol w="4657632">
                      <a:extLst>
                        <a:ext uri="{9D8B030D-6E8A-4147-A177-3AD203B41FA5}">
                          <a16:colId xmlns:a16="http://schemas.microsoft.com/office/drawing/2014/main" val="1879927668"/>
                        </a:ext>
                      </a:extLst>
                    </a:gridCol>
                  </a:tblGrid>
                  <a:tr h="647700">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Tested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err="1">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Avg</a:t>
                          </a: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 MAPE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MAPE  (%) for each fold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638357"/>
                      </a:ext>
                    </a:extLst>
                  </a:tr>
                  <a:tr h="6477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3" t="-111765" r="-245022" b="-205882"/>
                          </a:stretch>
                        </a:blip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10%+/- 28%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9.7, 22.6, 33.6, 43.1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754266"/>
                      </a:ext>
                    </a:extLst>
                  </a:tr>
                  <a:tr h="6477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3" t="-211765" r="-245022" b="-105882"/>
                          </a:stretch>
                        </a:blip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0, 0, 0, 0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134812"/>
                      </a:ext>
                    </a:extLst>
                  </a:tr>
                  <a:tr h="6477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3" t="-311765" r="-245022" b="-5882"/>
                          </a:stretch>
                        </a:blip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1,  2.5,  4.1,  5.6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4360780"/>
                      </a:ext>
                    </a:extLst>
                  </a:tr>
                </a:tbl>
              </a:graphicData>
            </a:graphic>
          </p:graphicFrame>
        </mc:Fallback>
      </mc:AlternateContent>
    </p:spTree>
    <p:extLst>
      <p:ext uri="{BB962C8B-B14F-4D97-AF65-F5344CB8AC3E}">
        <p14:creationId xmlns:p14="http://schemas.microsoft.com/office/powerpoint/2010/main" val="508414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tx2"/>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69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72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Process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accent2">
                    <a:lumMod val="50000"/>
                  </a:schemeClr>
                </a:solidFill>
                <a:latin typeface="Avenir Book" charset="0"/>
                <a:ea typeface="Avenir Book" charset="0"/>
                <a:cs typeface="Avenir Book" charset="0"/>
              </a:rPr>
              <a:t>Training model</a:t>
            </a: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Objective: Minimize MSE or SSE via gradient descent</a:t>
            </a: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solidFill>
                <a:latin typeface="Avenir Book" charset="0"/>
                <a:ea typeface="Avenir Book" charset="0"/>
                <a:cs typeface="Avenir Book" charset="0"/>
              </a:rPr>
              <a:t>Prediction: Results in a linear equation that produces Y-hat</a:t>
            </a: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Evaluate Trained Model</a:t>
            </a: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venir Book" charset="0"/>
                <a:ea typeface="Avenir Book" charset="0"/>
                <a:cs typeface="Avenir Book" charset="0"/>
              </a:rPr>
              <a:t>If Error </a:t>
            </a:r>
            <a:r>
              <a:rPr lang="en-US" b="1">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Done!</a:t>
            </a: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Start</a:t>
            </a: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venir Book" charset="0"/>
                <a:ea typeface="Avenir Book" charset="0"/>
                <a:cs typeface="Avenir Book" charset="0"/>
              </a:rPr>
              <a:t>Y</a:t>
            </a:r>
          </a:p>
        </p:txBody>
      </p:sp>
    </p:spTree>
    <p:extLst>
      <p:ext uri="{BB962C8B-B14F-4D97-AF65-F5344CB8AC3E}">
        <p14:creationId xmlns:p14="http://schemas.microsoft.com/office/powerpoint/2010/main" val="346678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Coefficients</a:t>
            </a:r>
            <a:endParaRPr lang="en-US" sz="3600" dirty="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W or B are coefficients. W1 to </a:t>
            </a:r>
            <a:r>
              <a:rPr lang="en-US" sz="3200" i="1" dirty="0" err="1">
                <a:solidFill>
                  <a:srgbClr val="0070C0"/>
                </a:solidFill>
                <a:latin typeface="Helvetica Neue Thin" charset="0"/>
                <a:ea typeface="Helvetica Neue Thin" charset="0"/>
                <a:cs typeface="Helvetica Neue Thin" charset="0"/>
              </a:rPr>
              <a:t>Wk</a:t>
            </a:r>
            <a:r>
              <a:rPr lang="en-US" sz="3200" i="1" dirty="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1" y="622902"/>
            <a:ext cx="7828274"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How Coefficients Are Derived</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 name="TextBox 2"/>
              <p:cNvSpPr txBox="1"/>
              <p:nvPr/>
            </p:nvSpPr>
            <p:spPr>
              <a:xfrm>
                <a:off x="3136327" y="2252756"/>
                <a:ext cx="10813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3136327" y="2252756"/>
                <a:ext cx="1081322" cy="369332"/>
              </a:xfrm>
              <a:prstGeom prst="rect">
                <a:avLst/>
              </a:prstGeom>
              <a:blipFill rotWithShape="0">
                <a:blip r:embed="rId3"/>
                <a:stretch>
                  <a:fillRect l="-6180" r="-5056"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14727" y="3370589"/>
                <a:ext cx="182397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014727" y="3370589"/>
                <a:ext cx="1823973" cy="369332"/>
              </a:xfrm>
              <a:prstGeom prst="rect">
                <a:avLst/>
              </a:prstGeom>
              <a:blipFill rotWithShape="0">
                <a:blip r:embed="rId4"/>
                <a:stretch>
                  <a:fillRect l="-1003" t="-6557" b="-32787"/>
                </a:stretch>
              </a:blipFill>
            </p:spPr>
            <p:txBody>
              <a:bodyPr/>
              <a:lstStyle/>
              <a:p>
                <a:r>
                  <a:rPr lang="en-US">
                    <a:noFill/>
                  </a:rPr>
                  <a:t> </a:t>
                </a:r>
              </a:p>
            </p:txBody>
          </p:sp>
        </mc:Fallback>
      </mc:AlternateContent>
      <p:sp>
        <p:nvSpPr>
          <p:cNvPr id="4" name="TextBox 3"/>
          <p:cNvSpPr txBox="1"/>
          <p:nvPr/>
        </p:nvSpPr>
        <p:spPr>
          <a:xfrm>
            <a:off x="581023" y="1786142"/>
            <a:ext cx="1943100"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Algebraic version</a:t>
            </a:r>
          </a:p>
        </p:txBody>
      </p:sp>
      <mc:AlternateContent xmlns:mc="http://schemas.openxmlformats.org/markup-compatibility/2006" xmlns:a14="http://schemas.microsoft.com/office/drawing/2010/main">
        <mc:Choice Requires="a14">
          <p:sp>
            <p:nvSpPr>
              <p:cNvPr id="13" name="TextBox 12"/>
              <p:cNvSpPr txBox="1"/>
              <p:nvPr/>
            </p:nvSpPr>
            <p:spPr>
              <a:xfrm>
                <a:off x="3136327" y="1781179"/>
                <a:ext cx="4559646"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𝑘</m:t>
                          </m:r>
                        </m:sub>
                      </m:sSub>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r>
                            <a:rPr lang="en-US" sz="2400" i="1">
                              <a:latin typeface="Cambria Math" charset="0"/>
                            </a:rPr>
                            <m:t>,</m:t>
                          </m:r>
                          <m:r>
                            <a:rPr lang="en-US" sz="2400" b="0" i="1" smtClean="0">
                              <a:latin typeface="Cambria Math" charset="0"/>
                            </a:rPr>
                            <m:t>𝑘</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smtClean="0">
                              <a:latin typeface="Cambria Math" charset="0"/>
                              <a:ea typeface="Cambria Math" charset="0"/>
                              <a:cs typeface="Cambria Math" charset="0"/>
                            </a:rPr>
                            <m:t>𝜀</m:t>
                          </m:r>
                        </m:e>
                        <m:sub>
                          <m:r>
                            <a:rPr lang="en-US" sz="2400" b="0" i="1" smtClean="0">
                              <a:latin typeface="Cambria Math" charset="0"/>
                            </a:rPr>
                            <m:t>𝑖</m:t>
                          </m:r>
                        </m:sub>
                      </m:sSub>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136327" y="1781179"/>
                <a:ext cx="4559646" cy="385555"/>
              </a:xfrm>
              <a:prstGeom prst="rect">
                <a:avLst/>
              </a:prstGeom>
              <a:blipFill rotWithShape="0">
                <a:blip r:embed="rId5"/>
                <a:stretch>
                  <a:fillRect l="-1070" r="-267" b="-20635"/>
                </a:stretch>
              </a:blipFill>
            </p:spPr>
            <p:txBody>
              <a:bodyPr/>
              <a:lstStyle/>
              <a:p>
                <a:r>
                  <a:rPr lang="en-US">
                    <a:noFill/>
                  </a:rPr>
                  <a:t> </a:t>
                </a:r>
              </a:p>
            </p:txBody>
          </p:sp>
        </mc:Fallback>
      </mc:AlternateContent>
      <p:sp>
        <p:nvSpPr>
          <p:cNvPr id="14" name="TextBox 13"/>
          <p:cNvSpPr txBox="1"/>
          <p:nvPr/>
        </p:nvSpPr>
        <p:spPr>
          <a:xfrm>
            <a:off x="581023" y="2252756"/>
            <a:ext cx="1943100"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Matrix version</a:t>
            </a:r>
          </a:p>
        </p:txBody>
      </p:sp>
      <p:sp>
        <p:nvSpPr>
          <p:cNvPr id="15" name="TextBox 14"/>
          <p:cNvSpPr txBox="1"/>
          <p:nvPr/>
        </p:nvSpPr>
        <p:spPr>
          <a:xfrm>
            <a:off x="361950" y="3371489"/>
            <a:ext cx="2162173" cy="738664"/>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Multiply both sides by transpose X </a:t>
            </a:r>
            <a:r>
              <a:rPr lang="mr-IN" sz="1400" dirty="0">
                <a:latin typeface="Helvetica Neue Light" charset="0"/>
                <a:ea typeface="Helvetica Neue Light" charset="0"/>
                <a:cs typeface="Helvetica Neue Light" charset="0"/>
              </a:rPr>
              <a:t>–</a:t>
            </a:r>
            <a:r>
              <a:rPr lang="en-US" sz="1400" dirty="0">
                <a:latin typeface="Helvetica Neue Light" charset="0"/>
                <a:ea typeface="Helvetica Neue Light" charset="0"/>
                <a:cs typeface="Helvetica Neue Light" charset="0"/>
              </a:rPr>
              <a:t> make X neat square matrix</a:t>
            </a:r>
          </a:p>
        </p:txBody>
      </p:sp>
      <mc:AlternateContent xmlns:mc="http://schemas.openxmlformats.org/markup-compatibility/2006" xmlns:a14="http://schemas.microsoft.com/office/drawing/2010/main">
        <mc:Choice Requires="a14">
          <p:sp>
            <p:nvSpPr>
              <p:cNvPr id="19" name="TextBox 18"/>
              <p:cNvSpPr txBox="1"/>
              <p:nvPr/>
            </p:nvSpPr>
            <p:spPr>
              <a:xfrm>
                <a:off x="3136327" y="4212529"/>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b="0" i="1" smtClean="0">
                              <a:latin typeface="Cambria Math" charset="0"/>
                            </a:rPr>
                            <m:t>−1</m:t>
                          </m:r>
                        </m:sup>
                      </m:s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r>
                        <a:rPr lang="en-US" sz="2400" b="0" i="1" smtClean="0">
                          <a:latin typeface="Cambria Math" charset="0"/>
                        </a:rPr>
                        <m:t>𝑤</m:t>
                      </m:r>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136327" y="4212529"/>
                <a:ext cx="4807523" cy="369332"/>
              </a:xfrm>
              <a:prstGeom prst="rect">
                <a:avLst/>
              </a:prstGeom>
              <a:blipFill rotWithShape="0">
                <a:blip r:embed="rId6"/>
                <a:stretch>
                  <a:fillRect l="-2915" t="-4918" b="-34426"/>
                </a:stretch>
              </a:blipFill>
            </p:spPr>
            <p:txBody>
              <a:bodyPr/>
              <a:lstStyle/>
              <a:p>
                <a:r>
                  <a:rPr lang="en-US">
                    <a:noFill/>
                  </a:rPr>
                  <a:t> </a:t>
                </a:r>
              </a:p>
            </p:txBody>
          </p:sp>
        </mc:Fallback>
      </mc:AlternateContent>
      <p:sp>
        <p:nvSpPr>
          <p:cNvPr id="20" name="TextBox 19"/>
          <p:cNvSpPr txBox="1"/>
          <p:nvPr/>
        </p:nvSpPr>
        <p:spPr>
          <a:xfrm>
            <a:off x="361950" y="4212529"/>
            <a:ext cx="2162173"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Take inverse </a:t>
            </a:r>
          </a:p>
        </p:txBody>
      </p:sp>
      <p:sp>
        <p:nvSpPr>
          <p:cNvPr id="21" name="TextBox 20"/>
          <p:cNvSpPr txBox="1"/>
          <p:nvPr/>
        </p:nvSpPr>
        <p:spPr>
          <a:xfrm>
            <a:off x="361949" y="2981584"/>
            <a:ext cx="2162173" cy="369332"/>
          </a:xfrm>
          <a:prstGeom prst="rect">
            <a:avLst/>
          </a:prstGeom>
          <a:noFill/>
        </p:spPr>
        <p:txBody>
          <a:bodyPr wrap="square" rtlCol="0">
            <a:spAutoFit/>
          </a:bodyPr>
          <a:lstStyle/>
          <a:p>
            <a:pPr algn="r"/>
            <a:r>
              <a:rPr lang="en-US" dirty="0">
                <a:solidFill>
                  <a:schemeClr val="bg1">
                    <a:lumMod val="65000"/>
                  </a:schemeClr>
                </a:solidFill>
                <a:latin typeface="Helvetica Neue Light" charset="0"/>
                <a:ea typeface="Helvetica Neue Light" charset="0"/>
                <a:cs typeface="Helvetica Neue Light" charset="0"/>
              </a:rPr>
              <a:t>Solve for w</a:t>
            </a:r>
          </a:p>
        </p:txBody>
      </p:sp>
      <mc:AlternateContent xmlns:mc="http://schemas.openxmlformats.org/markup-compatibility/2006" xmlns:a14="http://schemas.microsoft.com/office/drawing/2010/main">
        <mc:Choice Requires="a14">
          <p:sp>
            <p:nvSpPr>
              <p:cNvPr id="22" name="TextBox 21"/>
              <p:cNvSpPr txBox="1"/>
              <p:nvPr/>
            </p:nvSpPr>
            <p:spPr>
              <a:xfrm>
                <a:off x="3136327" y="4736443"/>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𝑤</m:t>
                      </m:r>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136327" y="4736443"/>
                <a:ext cx="4807523" cy="369332"/>
              </a:xfrm>
              <a:prstGeom prst="rect">
                <a:avLst/>
              </a:prstGeom>
              <a:blipFill rotWithShape="0">
                <a:blip r:embed="rId7"/>
                <a:stretch>
                  <a:fillRect l="-2915" t="-6557" b="-32787"/>
                </a:stretch>
              </a:blipFill>
            </p:spPr>
            <p:txBody>
              <a:bodyPr/>
              <a:lstStyle/>
              <a:p>
                <a:r>
                  <a:rPr lang="en-US">
                    <a:noFill/>
                  </a:rPr>
                  <a:t> </a:t>
                </a:r>
              </a:p>
            </p:txBody>
          </p:sp>
        </mc:Fallback>
      </mc:AlternateContent>
      <p:sp>
        <p:nvSpPr>
          <p:cNvPr id="23" name="TextBox 22"/>
          <p:cNvSpPr txBox="1"/>
          <p:nvPr/>
        </p:nvSpPr>
        <p:spPr>
          <a:xfrm>
            <a:off x="361950" y="4736443"/>
            <a:ext cx="2162173"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Solve for coefficients</a:t>
            </a:r>
          </a:p>
        </p:txBody>
      </p:sp>
    </p:spTree>
    <p:extLst>
      <p:ext uri="{BB962C8B-B14F-4D97-AF65-F5344CB8AC3E}">
        <p14:creationId xmlns:p14="http://schemas.microsoft.com/office/powerpoint/2010/main" val="186574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75</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R-squared</a:t>
            </a:r>
            <a:endParaRPr lang="en-US" sz="3600" dirty="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a:solidFill>
                  <a:srgbClr val="0070C0"/>
                </a:solidFill>
                <a:latin typeface="Helvetica Neue Thin" charset="0"/>
                <a:ea typeface="Helvetica Neue Thin" charset="0"/>
                <a:cs typeface="Helvetica Neue Thin" charset="0"/>
              </a:rPr>
              <a:t>Variance of Y</a:t>
            </a:r>
            <a:endParaRPr lang="en-US" sz="3200" i="1" dirty="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Error</a:t>
            </a:r>
            <a:endParaRPr lang="en-US" sz="3600" dirty="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a:solidFill>
                  <a:srgbClr val="0070C0"/>
                </a:solidFill>
                <a:latin typeface="Helvetica Neue Thin" charset="0"/>
                <a:ea typeface="Helvetica Neue Thin" charset="0"/>
                <a:cs typeface="Helvetica Neue Thin" charset="0"/>
              </a:rPr>
              <a:t>interpretted</a:t>
            </a:r>
            <a:r>
              <a:rPr lang="en-US" sz="3200" i="1" dirty="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Mean absolute </a:t>
            </a:r>
            <a:r>
              <a:rPr lang="en-US" sz="3200" i="1">
                <a:solidFill>
                  <a:srgbClr val="0070C0"/>
                </a:solidFill>
                <a:latin typeface="Helvetica Neue Thin" charset="0"/>
                <a:ea typeface="Helvetica Neue Thin" charset="0"/>
                <a:cs typeface="Helvetica Neue Thin" charset="0"/>
              </a:rPr>
              <a:t>Percentage Error is a normalized </a:t>
            </a:r>
            <a:r>
              <a:rPr lang="en-US" sz="3200" i="1" dirty="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OLS Assumptions</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0</a:t>
                </a:r>
              </a:p>
              <a:p>
                <a:pPr marL="1028700" lvl="1" indent="-571500">
                  <a:buFont typeface="Arial" charset="0"/>
                  <a:buChar char="•"/>
                  <a:defRPr/>
                </a:pPr>
                <a:r>
                  <a:rPr lang="en-US" sz="3200" i="1" dirty="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No multi-collinearity </a:t>
                </a:r>
                <a:r>
                  <a:rPr lang="mr-IN" sz="3200" i="1" dirty="0">
                    <a:solidFill>
                      <a:srgbClr val="0070C0"/>
                    </a:solidFill>
                    <a:latin typeface="Helvetica Neue Thin" charset="0"/>
                    <a:ea typeface="Helvetica Neue Thin" charset="0"/>
                    <a:cs typeface="Helvetica Neue Thin" charset="0"/>
                  </a:rPr>
                  <a:t>–</a:t>
                </a:r>
                <a:r>
                  <a:rPr lang="en-US" sz="3200" i="1" dirty="0">
                    <a:solidFill>
                      <a:srgbClr val="0070C0"/>
                    </a:solidFill>
                    <a:latin typeface="Helvetica Neue Thin" charset="0"/>
                    <a:ea typeface="Helvetica Neue Thin" charset="0"/>
                    <a:cs typeface="Helvetica Neue Thin" charset="0"/>
                  </a:rPr>
                  <a:t> your inputs cannot be “saying the same thing”</a:t>
                </a:r>
              </a:p>
              <a:p>
                <a:pPr marL="571500" indent="-571500">
                  <a:buFont typeface="+mj-lt"/>
                  <a:buAutoNum type="romanLcPeriod"/>
                  <a:defRPr/>
                </a:pPr>
                <a:r>
                  <a:rPr lang="en-US" sz="3200" i="1" dirty="0" err="1">
                    <a:solidFill>
                      <a:srgbClr val="0070C0"/>
                    </a:solidFill>
                    <a:latin typeface="Helvetica Neue Thin" charset="0"/>
                    <a:ea typeface="Helvetica Neue Thin" charset="0"/>
                    <a:cs typeface="Helvetica Neue Thin" charset="0"/>
                  </a:rPr>
                  <a:t>Var</a:t>
                </a:r>
                <a:r>
                  <a:rPr lang="en-US" sz="3200" i="1" dirty="0">
                    <a:solidFill>
                      <a:srgbClr val="0070C0"/>
                    </a:solidFill>
                    <a:latin typeface="Helvetica Neue Thin" charset="0"/>
                    <a:ea typeface="Helvetica Neue Thin" charset="0"/>
                    <a:cs typeface="Helvetica Neue Thin" charset="0"/>
                  </a:rPr>
                  <a:t>(</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panose="02040503050406030204" pitchFamily="18"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a:solidFill>
                      <a:srgbClr val="0070C0"/>
                    </a:solidFill>
                    <a:latin typeface="Helvetica Neue Thin" charset="0"/>
                    <a:ea typeface="Helvetica Neue Thin" charset="0"/>
                    <a:cs typeface="Helvetica Neue Thin" charset="0"/>
                  </a:rPr>
                  <a:t> and </a:t>
                </a:r>
                <a:r>
                  <a:rPr lang="en-US" sz="3200" i="1" dirty="0" err="1">
                    <a:solidFill>
                      <a:srgbClr val="0070C0"/>
                    </a:solidFill>
                    <a:latin typeface="Helvetica Neue Thin" charset="0"/>
                    <a:ea typeface="Helvetica Neue Thin" charset="0"/>
                    <a:cs typeface="Helvetica Neue Thin" charset="0"/>
                  </a:rPr>
                  <a:t>Cov</a:t>
                </a:r>
                <a:r>
                  <a:rPr lang="en-US" sz="3200" i="1" dirty="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panose="02040503050406030204" pitchFamily="18"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panose="02040503050406030204" pitchFamily="18"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panose="02040503050406030204" pitchFamily="18"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Errors should be normally distributed</a:t>
                </a:r>
              </a:p>
            </p:txBody>
          </p:sp>
        </mc:Choice>
        <mc:Fallback xmlns="">
          <p:sp>
            <p:nvSpPr>
              <p:cNvPr id="30" name="Rectangle 29"/>
              <p:cNvSpPr>
                <a:spLocks noRot="1" noChangeAspect="1" noMove="1" noResize="1" noEditPoints="1" noAdjustHandles="1" noChangeArrowheads="1" noChangeShapeType="1" noTextEdit="1"/>
              </p:cNvSpPr>
              <p:nvPr/>
            </p:nvSpPr>
            <p:spPr>
              <a:xfrm>
                <a:off x="1048215" y="1526718"/>
                <a:ext cx="11143785" cy="4524315"/>
              </a:xfrm>
              <a:prstGeom prst="rect">
                <a:avLst/>
              </a:prstGeom>
              <a:blipFill rotWithShape="0">
                <a:blip r:embed="rId3"/>
                <a:stretch>
                  <a:fillRect l="-1368" t="-1750" r="-1696" b="-3365"/>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OLS Good/Bad</a:t>
            </a:r>
            <a:endParaRPr lang="en-US" sz="3600" dirty="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Good if </a:t>
            </a:r>
            <a:r>
              <a:rPr lang="en-US" sz="3200" i="1" dirty="0" err="1">
                <a:solidFill>
                  <a:srgbClr val="0070C0"/>
                </a:solidFill>
                <a:latin typeface="Helvetica Neue Thin" charset="0"/>
                <a:ea typeface="Helvetica Neue Thin" charset="0"/>
                <a:cs typeface="Helvetica Neue Thin" charset="0"/>
              </a:rPr>
              <a:t>talkable</a:t>
            </a:r>
            <a:r>
              <a:rPr lang="en-US" sz="3200" i="1" dirty="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Bad if too many variables to choose from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Related models</a:t>
            </a:r>
            <a:endParaRPr lang="en-US" sz="3600" dirty="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LASSO Regression</a:t>
            </a:r>
          </a:p>
          <a:p>
            <a:pPr marL="571500" indent="-571500">
              <a:buFont typeface="+mj-lt"/>
              <a:buAutoNum type="romanLcPeriod"/>
              <a:defRPr/>
            </a:pPr>
            <a:r>
              <a:rPr lang="en-US" sz="3200" i="1">
                <a:solidFill>
                  <a:srgbClr val="0070C0"/>
                </a:solidFill>
                <a:latin typeface="Helvetica Neue Thin" charset="0"/>
                <a:ea typeface="Helvetica Neue Thin" charset="0"/>
                <a:cs typeface="Helvetica Neue Thin" charset="0"/>
              </a:rPr>
              <a:t>Ridge Regression</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Non-linear least squares</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a:solidFill>
                  <a:srgbClr val="0070C0"/>
                </a:solidFill>
                <a:latin typeface="Helvetica Neue Thin" charset="0"/>
                <a:ea typeface="Helvetica Neue Thin" charset="0"/>
                <a:cs typeface="Helvetica Neue Thin" charset="0"/>
              </a:rPr>
              <a:t>AutoRegressive</a:t>
            </a:r>
            <a:r>
              <a:rPr lang="en-US" sz="3200" i="1" dirty="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The Fire Department needs to get fire units 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ready.</a:t>
            </a: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80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a:solidFill>
                  <a:schemeClr val="bg1"/>
                </a:solidFill>
                <a:latin typeface="Avenir Book" charset="0"/>
                <a:ea typeface="Avenir Book" charset="0"/>
                <a:cs typeface="Avenir Book" charset="0"/>
              </a:rPr>
              <a:t>Coded example</a:t>
            </a:r>
            <a:endParaRPr lang="en-US" sz="3600" dirty="0">
              <a:solidFill>
                <a:schemeClr val="bg1"/>
              </a:solidFill>
              <a:latin typeface="Avenir Book" charset="0"/>
              <a:ea typeface="Avenir Book" charset="0"/>
              <a:cs typeface="Avenir Book" charset="0"/>
            </a:endParaRPr>
          </a:p>
        </p:txBody>
      </p:sp>
      <p:sp>
        <p:nvSpPr>
          <p:cNvPr id="9" name="TextBox 8"/>
          <p:cNvSpPr txBox="1"/>
          <p:nvPr/>
        </p:nvSpPr>
        <p:spPr>
          <a:xfrm>
            <a:off x="1541424" y="4369692"/>
            <a:ext cx="5873789" cy="523220"/>
          </a:xfrm>
          <a:prstGeom prst="rect">
            <a:avLst/>
          </a:prstGeom>
          <a:noFill/>
        </p:spPr>
        <p:txBody>
          <a:bodyPr wrap="square" rtlCol="0">
            <a:spAutoFit/>
          </a:bodyPr>
          <a:lstStyle/>
          <a:p>
            <a:r>
              <a:rPr lang="en-US" sz="1400" dirty="0">
                <a:latin typeface="Helvetica Neue Light" charset="0"/>
                <a:ea typeface="Helvetica Neue Light" charset="0"/>
                <a:cs typeface="Helvetica Neue Light" charset="0"/>
              </a:rPr>
              <a:t>Example #1 </a:t>
            </a:r>
            <a:r>
              <a:rPr lang="mr-IN" sz="1400" dirty="0">
                <a:latin typeface="Helvetica Neue Light" charset="0"/>
                <a:ea typeface="Helvetica Neue Light" charset="0"/>
                <a:cs typeface="Helvetica Neue Light" charset="0"/>
              </a:rPr>
              <a:t>–</a:t>
            </a:r>
            <a:r>
              <a:rPr lang="en-US" sz="1400" dirty="0">
                <a:latin typeface="Helvetica Neue Light" charset="0"/>
                <a:ea typeface="Helvetica Neue Light" charset="0"/>
                <a:cs typeface="Helvetica Neue Light" charset="0"/>
              </a:rPr>
              <a:t> Regression in matrix form</a:t>
            </a:r>
          </a:p>
          <a:p>
            <a:r>
              <a:rPr lang="en-US" sz="1400" dirty="0">
                <a:latin typeface="Helvetica Neue Light" charset="0"/>
                <a:ea typeface="Helvetica Neue Light" charset="0"/>
                <a:cs typeface="Helvetica Neue Light" charset="0"/>
              </a:rPr>
              <a:t>Example #2 </a:t>
            </a:r>
            <a:r>
              <a:rPr lang="mr-IN" sz="1400" dirty="0">
                <a:latin typeface="Helvetica Neue Light" charset="0"/>
                <a:ea typeface="Helvetica Neue Light" charset="0"/>
                <a:cs typeface="Helvetica Neue Light" charset="0"/>
              </a:rPr>
              <a:t>–</a:t>
            </a:r>
            <a:r>
              <a:rPr lang="en-US" sz="1400" dirty="0">
                <a:latin typeface="Helvetica Neue Light" charset="0"/>
                <a:ea typeface="Helvetica Neue Light" charset="0"/>
                <a:cs typeface="Helvetica Neue Light" charset="0"/>
              </a:rPr>
              <a:t> Regression model example</a:t>
            </a:r>
          </a:p>
        </p:txBody>
      </p:sp>
    </p:spTree>
    <p:extLst>
      <p:ext uri="{BB962C8B-B14F-4D97-AF65-F5344CB8AC3E}">
        <p14:creationId xmlns:p14="http://schemas.microsoft.com/office/powerpoint/2010/main" val="1682979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600450" cy="707886"/>
          </a:xfrm>
          <a:prstGeom prst="rect">
            <a:avLst/>
          </a:prstGeom>
          <a:solidFill>
            <a:schemeClr val="accent5">
              <a:lumMod val="75000"/>
            </a:schemeClr>
          </a:solidFill>
        </p:spPr>
        <p:txBody>
          <a:bodyPr wrap="square" rtlCol="0">
            <a:spAutoFit/>
          </a:bodyPr>
          <a:lstStyle/>
          <a:p>
            <a:pPr lvl="1"/>
            <a:r>
              <a:rPr lang="en-US" sz="4000">
                <a:solidFill>
                  <a:schemeClr val="bg1"/>
                </a:solidFill>
                <a:latin typeface="Avenir Book" charset="0"/>
                <a:ea typeface="Avenir Book" charset="0"/>
                <a:cs typeface="Avenir Book" charset="0"/>
              </a:rPr>
              <a:t>Homework</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4031873"/>
          </a:xfrm>
          <a:prstGeom prst="rect">
            <a:avLst/>
          </a:prstGeom>
          <a:noFill/>
        </p:spPr>
        <p:txBody>
          <a:bodyPr wrap="square" rtlCol="0">
            <a:spAutoFit/>
          </a:bodyPr>
          <a:lstStyle/>
          <a:p>
            <a:pPr marL="571500" indent="-571500">
              <a:buFont typeface="Arial" charset="0"/>
              <a:buChar char="•"/>
            </a:pPr>
            <a:r>
              <a:rPr lang="en-US" sz="3200" dirty="0">
                <a:solidFill>
                  <a:schemeClr val="tx2"/>
                </a:solidFill>
                <a:latin typeface="Avenir Book" charset="0"/>
                <a:ea typeface="Avenir Book" charset="0"/>
                <a:cs typeface="Avenir Book" charset="0"/>
              </a:rPr>
              <a:t>No class next week</a:t>
            </a:r>
          </a:p>
          <a:p>
            <a:pPr marL="571500" indent="-571500">
              <a:buFont typeface="Arial" charset="0"/>
              <a:buChar char="•"/>
            </a:pPr>
            <a:r>
              <a:rPr lang="en-US" sz="3200" dirty="0">
                <a:solidFill>
                  <a:schemeClr val="tx2"/>
                </a:solidFill>
                <a:latin typeface="Avenir Book" charset="0"/>
                <a:ea typeface="Avenir Book" charset="0"/>
                <a:cs typeface="Avenir Book" charset="0"/>
              </a:rPr>
              <a:t>Homework assignment - Predicting Housing Prices </a:t>
            </a:r>
            <a:r>
              <a:rPr lang="mr-IN" sz="3200" dirty="0">
                <a:solidFill>
                  <a:schemeClr val="tx2"/>
                </a:solidFill>
                <a:latin typeface="Avenir Book" charset="0"/>
                <a:ea typeface="Avenir Book" charset="0"/>
                <a:cs typeface="Avenir Book" charset="0"/>
              </a:rPr>
              <a:t>–</a:t>
            </a:r>
            <a:r>
              <a:rPr lang="en-US" sz="3200" dirty="0">
                <a:solidFill>
                  <a:schemeClr val="tx2"/>
                </a:solidFill>
                <a:latin typeface="Avenir Book" charset="0"/>
                <a:ea typeface="Avenir Book" charset="0"/>
                <a:cs typeface="Avenir Book" charset="0"/>
              </a:rPr>
              <a:t> due at the beginning of next class, submit via blackboard</a:t>
            </a:r>
          </a:p>
          <a:p>
            <a:pPr marL="571500" indent="-571500">
              <a:buFont typeface="Arial" charset="0"/>
              <a:buChar char="•"/>
            </a:pPr>
            <a:r>
              <a:rPr lang="en-US" sz="3200" dirty="0">
                <a:solidFill>
                  <a:schemeClr val="tx2"/>
                </a:solidFill>
                <a:latin typeface="Avenir Book" charset="0"/>
                <a:ea typeface="Avenir Book" charset="0"/>
                <a:cs typeface="Avenir Book" charset="0"/>
              </a:rPr>
              <a:t>Readings (in Lecture #6 </a:t>
            </a:r>
            <a:r>
              <a:rPr lang="en-US" sz="3200" dirty="0" err="1">
                <a:solidFill>
                  <a:schemeClr val="tx2"/>
                </a:solidFill>
                <a:latin typeface="Avenir Book" charset="0"/>
                <a:ea typeface="Avenir Book" charset="0"/>
                <a:cs typeface="Avenir Book" charset="0"/>
              </a:rPr>
              <a:t>zipfile</a:t>
            </a:r>
            <a:r>
              <a:rPr lang="en-US" sz="3200" dirty="0">
                <a:solidFill>
                  <a:schemeClr val="tx2"/>
                </a:solidFill>
                <a:latin typeface="Avenir Book" charset="0"/>
                <a:ea typeface="Avenir Book" charset="0"/>
                <a:cs typeface="Avenir Book" charset="0"/>
              </a:rPr>
              <a:t>)</a:t>
            </a:r>
          </a:p>
          <a:p>
            <a:pPr marL="1028700" lvl="1" indent="-571500">
              <a:buFont typeface="Arial" charset="0"/>
              <a:buChar char="•"/>
            </a:pPr>
            <a:r>
              <a:rPr lang="en-US" sz="3200" dirty="0" err="1">
                <a:solidFill>
                  <a:schemeClr val="tx2"/>
                </a:solidFill>
                <a:latin typeface="Avenir Book" charset="0"/>
                <a:ea typeface="Avenir Book" charset="0"/>
                <a:cs typeface="Avenir Book" charset="0"/>
              </a:rPr>
              <a:t>Tibshirani</a:t>
            </a:r>
            <a:r>
              <a:rPr lang="en-US" sz="3200" dirty="0">
                <a:solidFill>
                  <a:schemeClr val="tx2"/>
                </a:solidFill>
                <a:latin typeface="Avenir Book" charset="0"/>
                <a:ea typeface="Avenir Book" charset="0"/>
                <a:cs typeface="Avenir Book" charset="0"/>
              </a:rPr>
              <a:t> (1996)</a:t>
            </a:r>
          </a:p>
          <a:p>
            <a:pPr marL="1028700" lvl="1" indent="-571500">
              <a:buFont typeface="Arial" charset="0"/>
              <a:buChar char="•"/>
            </a:pPr>
            <a:r>
              <a:rPr lang="en-US" sz="3200" dirty="0" err="1">
                <a:solidFill>
                  <a:schemeClr val="tx2"/>
                </a:solidFill>
                <a:latin typeface="Avenir Book" charset="0"/>
                <a:ea typeface="Avenir Book" charset="0"/>
                <a:cs typeface="Avenir Book" charset="0"/>
              </a:rPr>
              <a:t>Hoerl</a:t>
            </a:r>
            <a:r>
              <a:rPr lang="en-US" sz="3200" dirty="0">
                <a:solidFill>
                  <a:schemeClr val="tx2"/>
                </a:solidFill>
                <a:latin typeface="Avenir Book" charset="0"/>
                <a:ea typeface="Avenir Book" charset="0"/>
                <a:cs typeface="Avenir Book" charset="0"/>
              </a:rPr>
              <a:t> and Kennard (1970)</a:t>
            </a:r>
          </a:p>
          <a:p>
            <a:pPr marL="571500" indent="-571500">
              <a:buFont typeface="Arial" charset="0"/>
              <a:buChar char="•"/>
            </a:pPr>
            <a:endParaRPr lang="en-US" sz="32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81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28724</TotalTime>
  <Words>3967</Words>
  <Application>Microsoft Macintosh PowerPoint</Application>
  <PresentationFormat>Widescreen</PresentationFormat>
  <Paragraphs>1026</Paragraphs>
  <Slides>81</Slides>
  <Notes>81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81</vt:i4>
      </vt:variant>
    </vt:vector>
  </HeadingPairs>
  <TitlesOfParts>
    <vt:vector size="97" baseType="lpstr">
      <vt:lpstr>MS PGothic</vt:lpstr>
      <vt:lpstr>Agency FB</vt:lpstr>
      <vt:lpstr>Al Bayan Plain</vt:lpstr>
      <vt:lpstr>Arial</vt:lpstr>
      <vt:lpstr>Avenir</vt:lpstr>
      <vt:lpstr>Avenir Book</vt:lpstr>
      <vt:lpstr>Calibri</vt:lpstr>
      <vt:lpstr>Calibri Light</vt:lpstr>
      <vt:lpstr>Cambria Math</vt:lpstr>
      <vt:lpstr>Helvetica</vt:lpstr>
      <vt:lpstr>Helvetica Neue Light</vt:lpstr>
      <vt:lpstr>Helvetica Neue Thin</vt:lpstr>
      <vt:lpstr>Segoe UI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384</cp:revision>
  <cp:lastPrinted>2017-02-27T20:50:09Z</cp:lastPrinted>
  <dcterms:created xsi:type="dcterms:W3CDTF">2017-01-08T03:44:27Z</dcterms:created>
  <dcterms:modified xsi:type="dcterms:W3CDTF">2018-02-12T12:04:18Z</dcterms:modified>
</cp:coreProperties>
</file>